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89" r:id="rId36"/>
    <p:sldId id="291" r:id="rId37"/>
    <p:sldId id="357" r:id="rId38"/>
    <p:sldId id="292" r:id="rId39"/>
    <p:sldId id="293" r:id="rId40"/>
    <p:sldId id="294" r:id="rId41"/>
    <p:sldId id="295" r:id="rId42"/>
    <p:sldId id="296" r:id="rId43"/>
    <p:sldId id="300" r:id="rId44"/>
    <p:sldId id="301" r:id="rId45"/>
    <p:sldId id="303" r:id="rId46"/>
    <p:sldId id="305" r:id="rId47"/>
    <p:sldId id="307" r:id="rId48"/>
    <p:sldId id="308" r:id="rId49"/>
    <p:sldId id="309" r:id="rId50"/>
    <p:sldId id="298" r:id="rId51"/>
    <p:sldId id="304" r:id="rId52"/>
    <p:sldId id="333" r:id="rId53"/>
    <p:sldId id="302" r:id="rId54"/>
    <p:sldId id="310" r:id="rId55"/>
    <p:sldId id="352" r:id="rId56"/>
    <p:sldId id="312" r:id="rId57"/>
    <p:sldId id="314" r:id="rId58"/>
    <p:sldId id="315" r:id="rId59"/>
    <p:sldId id="33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6" r:id="rId77"/>
    <p:sldId id="337" r:id="rId78"/>
    <p:sldId id="338" r:id="rId79"/>
    <p:sldId id="339" r:id="rId80"/>
    <p:sldId id="340" r:id="rId81"/>
    <p:sldId id="353" r:id="rId82"/>
    <p:sldId id="354" r:id="rId83"/>
    <p:sldId id="341" r:id="rId84"/>
    <p:sldId id="356" r:id="rId85"/>
    <p:sldId id="342" r:id="rId86"/>
    <p:sldId id="343" r:id="rId87"/>
    <p:sldId id="348" r:id="rId88"/>
    <p:sldId id="344" r:id="rId89"/>
    <p:sldId id="345" r:id="rId90"/>
    <p:sldId id="346" r:id="rId91"/>
    <p:sldId id="347" r:id="rId92"/>
    <p:sldId id="355" r:id="rId93"/>
    <p:sldId id="349" r:id="rId94"/>
    <p:sldId id="350" r:id="rId95"/>
    <p:sldId id="351" r:id="rId96"/>
    <p:sldId id="332"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27D9F7-A307-437E-ACED-5DB29042FCE8}" type="datetimeFigureOut">
              <a:rPr lang="en-GB" smtClean="0"/>
              <a:pPr/>
              <a:t>16/12/2015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7FD38F-7BC7-4839-9D56-973C0A24AA2C}" type="slidenum">
              <a:rPr lang="en-GB" smtClean="0"/>
              <a:pPr/>
              <a:t>‹#›</a:t>
            </a:fld>
            <a:endParaRPr lang="en-GB"/>
          </a:p>
        </p:txBody>
      </p:sp>
    </p:spTree>
    <p:extLst>
      <p:ext uri="{BB962C8B-B14F-4D97-AF65-F5344CB8AC3E}">
        <p14:creationId xmlns:p14="http://schemas.microsoft.com/office/powerpoint/2010/main" val="4277419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A7FD38F-7BC7-4839-9D56-973C0A24AA2C}" type="slidenum">
              <a:rPr lang="en-GB" smtClean="0"/>
              <a:pPr/>
              <a:t>5</a:t>
            </a:fld>
            <a:endParaRPr lang="en-GB"/>
          </a:p>
        </p:txBody>
      </p:sp>
    </p:spTree>
    <p:extLst>
      <p:ext uri="{BB962C8B-B14F-4D97-AF65-F5344CB8AC3E}">
        <p14:creationId xmlns:p14="http://schemas.microsoft.com/office/powerpoint/2010/main" val="1752114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A7FD38F-7BC7-4839-9D56-973C0A24AA2C}" type="slidenum">
              <a:rPr lang="en-GB" smtClean="0"/>
              <a:pPr/>
              <a:t>47</a:t>
            </a:fld>
            <a:endParaRPr lang="en-GB"/>
          </a:p>
        </p:txBody>
      </p:sp>
    </p:spTree>
    <p:extLst>
      <p:ext uri="{BB962C8B-B14F-4D97-AF65-F5344CB8AC3E}">
        <p14:creationId xmlns:p14="http://schemas.microsoft.com/office/powerpoint/2010/main" val="78907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A7FD38F-7BC7-4839-9D56-973C0A24AA2C}" type="slidenum">
              <a:rPr lang="en-GB" smtClean="0"/>
              <a:pPr/>
              <a:t>49</a:t>
            </a:fld>
            <a:endParaRPr lang="en-GB"/>
          </a:p>
        </p:txBody>
      </p:sp>
    </p:spTree>
    <p:extLst>
      <p:ext uri="{BB962C8B-B14F-4D97-AF65-F5344CB8AC3E}">
        <p14:creationId xmlns:p14="http://schemas.microsoft.com/office/powerpoint/2010/main" val="109922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A7FD38F-7BC7-4839-9D56-973C0A24AA2C}" type="slidenum">
              <a:rPr lang="en-GB" smtClean="0"/>
              <a:pPr/>
              <a:t>53</a:t>
            </a:fld>
            <a:endParaRPr lang="en-GB"/>
          </a:p>
        </p:txBody>
      </p:sp>
    </p:spTree>
    <p:extLst>
      <p:ext uri="{BB962C8B-B14F-4D97-AF65-F5344CB8AC3E}">
        <p14:creationId xmlns:p14="http://schemas.microsoft.com/office/powerpoint/2010/main" val="3131128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F9A7D6-BF6D-4F11-ADC0-A4D4DE2D503A}" type="slidenum">
              <a:rPr lang="en-US" smtClean="0">
                <a:latin typeface="Times"/>
              </a:rPr>
              <a:pPr fontAlgn="base">
                <a:spcBef>
                  <a:spcPct val="0"/>
                </a:spcBef>
                <a:spcAft>
                  <a:spcPct val="0"/>
                </a:spcAft>
                <a:defRPr/>
              </a:pPr>
              <a:t>77</a:t>
            </a:fld>
            <a:endParaRPr lang="en-US" smtClean="0">
              <a:latin typeface="Times"/>
            </a:endParaRPr>
          </a:p>
        </p:txBody>
      </p:sp>
      <p:sp>
        <p:nvSpPr>
          <p:cNvPr id="901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01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mtClean="0"/>
              <a:t>The MIC is the lowest concentration of the antimicrobial required to inhibit growth of the organism.</a:t>
            </a:r>
          </a:p>
          <a:p>
            <a:pPr eaLnBrk="1" hangingPunct="1">
              <a:spcBef>
                <a:spcPct val="0"/>
              </a:spcBef>
            </a:pPr>
            <a:r>
              <a:rPr lang="en-GB" smtClean="0"/>
              <a:t>Quantitative activity</a:t>
            </a:r>
          </a:p>
          <a:p>
            <a:pPr eaLnBrk="1" hangingPunct="1">
              <a:spcBef>
                <a:spcPct val="0"/>
              </a:spcBef>
            </a:pPr>
            <a:r>
              <a:rPr lang="en-GB" smtClean="0"/>
              <a:t>The “gold standard” (</a:t>
            </a:r>
            <a:r>
              <a:rPr lang="en-GB" i="1" smtClean="0"/>
              <a:t>not</a:t>
            </a:r>
            <a:r>
              <a:rPr lang="en-GB" smtClean="0"/>
              <a:t> gradient methods) </a:t>
            </a:r>
          </a:p>
          <a:p>
            <a:pPr eaLnBrk="1" hangingPunct="1">
              <a:spcBef>
                <a:spcPct val="0"/>
              </a:spcBef>
            </a:pPr>
            <a:r>
              <a:rPr lang="en-GB" smtClean="0"/>
              <a:t>Required for certain serious infections</a:t>
            </a:r>
          </a:p>
          <a:p>
            <a:pPr lvl="1" eaLnBrk="1" hangingPunct="1">
              <a:spcBef>
                <a:spcPct val="0"/>
              </a:spcBef>
            </a:pPr>
            <a:r>
              <a:rPr lang="en-GB" smtClean="0"/>
              <a:t>endocarditis, pneumocococcal meningitis</a:t>
            </a:r>
          </a:p>
          <a:p>
            <a:pPr eaLnBrk="1" hangingPunct="1">
              <a:spcBef>
                <a:spcPct val="0"/>
              </a:spcBef>
            </a:pPr>
            <a:r>
              <a:rPr lang="en-GB" smtClean="0"/>
              <a:t>Used for slow-growing organisms</a:t>
            </a:r>
          </a:p>
          <a:p>
            <a:pPr eaLnBrk="1" hangingPunct="1">
              <a:spcBef>
                <a:spcPct val="0"/>
              </a:spcBef>
            </a:pPr>
            <a:r>
              <a:rPr lang="en-GB" smtClean="0"/>
              <a:t>􀁻It is used to determine the quantitative activity of an antimicrobial.</a:t>
            </a:r>
          </a:p>
          <a:p>
            <a:pPr eaLnBrk="1" hangingPunct="1">
              <a:spcBef>
                <a:spcPct val="0"/>
              </a:spcBef>
            </a:pPr>
            <a:r>
              <a:rPr lang="en-GB" smtClean="0"/>
              <a:t>􀁻It is used to confirm resistance or equivocal results.</a:t>
            </a:r>
          </a:p>
          <a:p>
            <a:pPr eaLnBrk="1" hangingPunct="1">
              <a:spcBef>
                <a:spcPct val="0"/>
              </a:spcBef>
            </a:pPr>
            <a:r>
              <a:rPr lang="en-GB" smtClean="0"/>
              <a:t>􀁻It is used in cases of prolonged treatment or endocarditis to adjust the dose of therapy.</a:t>
            </a:r>
          </a:p>
          <a:p>
            <a:pPr eaLnBrk="1" hangingPunct="1">
              <a:spcBef>
                <a:spcPct val="0"/>
              </a:spcBef>
            </a:pPr>
            <a:r>
              <a:rPr lang="en-GB" smtClean="0"/>
              <a:t>􀁻It is used to determine the susceptibility of slow-growing organisms e.g anaerobes.</a:t>
            </a:r>
            <a:endParaRPr lang="en-US" smtClean="0"/>
          </a:p>
          <a:p>
            <a:pPr eaLnBrk="1" hangingPunct="1">
              <a:spcBef>
                <a:spcPct val="0"/>
              </a:spcBef>
            </a:pPr>
            <a:endParaRPr lang="en-GB" smtClean="0"/>
          </a:p>
          <a:p>
            <a:pPr eaLnBrk="1" hangingPunct="1">
              <a:spcBef>
                <a:spcPct val="0"/>
              </a:spcBef>
            </a:pPr>
            <a:endParaRPr lang="en-GB" smtClean="0"/>
          </a:p>
          <a:p>
            <a:pPr eaLnBrk="1" hangingPunct="1">
              <a:spcBef>
                <a:spcPct val="0"/>
              </a:spcBef>
            </a:pPr>
            <a:endParaRPr lang="en-GB" smtClean="0"/>
          </a:p>
          <a:p>
            <a:pPr eaLnBrk="1" hangingPunct="1">
              <a:spcBef>
                <a:spcPct val="0"/>
              </a:spcBef>
            </a:pPr>
            <a:endParaRPr lang="en-US" smtClean="0"/>
          </a:p>
        </p:txBody>
      </p:sp>
      <p:sp>
        <p:nvSpPr>
          <p:cNvPr id="91140"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E68DDD8-9561-4808-8D73-32AB16D646FD}" type="slidenum">
              <a:rPr lang="en-GB" sz="1200"/>
              <a:pPr algn="r"/>
              <a:t>83</a:t>
            </a:fld>
            <a:endParaRPr lang="en-GB"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A7FD38F-7BC7-4839-9D56-973C0A24AA2C}" type="slidenum">
              <a:rPr lang="en-GB" smtClean="0"/>
              <a:pPr/>
              <a:t>84</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pPr defTabSz="906463" eaLnBrk="0" fontAlgn="base" hangingPunct="0">
              <a:spcBef>
                <a:spcPct val="0"/>
              </a:spcBef>
              <a:spcAft>
                <a:spcPct val="0"/>
              </a:spcAft>
            </a:pPr>
            <a:r>
              <a:rPr lang="en-US" smtClean="0">
                <a:latin typeface="Times New Roman" pitchFamily="18" charset="0"/>
                <a:cs typeface="Arial" pitchFamily="34" charset="0"/>
              </a:rPr>
              <a:t>jhindler nltn MW tele #2  2005</a:t>
            </a:r>
          </a:p>
        </p:txBody>
      </p:sp>
      <p:sp>
        <p:nvSpPr>
          <p:cNvPr id="9216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06463" eaLnBrk="0" fontAlgn="base" hangingPunct="0">
              <a:spcBef>
                <a:spcPct val="0"/>
              </a:spcBef>
              <a:spcAft>
                <a:spcPct val="0"/>
              </a:spcAft>
            </a:pPr>
            <a:fld id="{728459F8-8B9B-4339-87C8-7CFDF5CF38C3}" type="slidenum">
              <a:rPr lang="ar-SA" smtClean="0">
                <a:latin typeface="Times New Roman" pitchFamily="18" charset="0"/>
                <a:cs typeface="Times New Roman" pitchFamily="18" charset="0"/>
              </a:rPr>
              <a:pPr defTabSz="906463" eaLnBrk="0" fontAlgn="base" hangingPunct="0">
                <a:spcBef>
                  <a:spcPct val="0"/>
                </a:spcBef>
                <a:spcAft>
                  <a:spcPct val="0"/>
                </a:spcAft>
              </a:pPr>
              <a:t>90</a:t>
            </a:fld>
            <a:endParaRPr lang="en-US" smtClean="0">
              <a:latin typeface="Times New Roman" pitchFamily="18" charset="0"/>
              <a:cs typeface="Times New Roman" pitchFamily="18" charset="0"/>
            </a:endParaRPr>
          </a:p>
        </p:txBody>
      </p:sp>
      <p:sp>
        <p:nvSpPr>
          <p:cNvPr id="9216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16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pPr defTabSz="906463" eaLnBrk="0" fontAlgn="base" hangingPunct="0">
              <a:spcBef>
                <a:spcPct val="0"/>
              </a:spcBef>
              <a:spcAft>
                <a:spcPct val="0"/>
              </a:spcAft>
            </a:pPr>
            <a:r>
              <a:rPr lang="en-US" smtClean="0">
                <a:latin typeface="Times New Roman" pitchFamily="18" charset="0"/>
                <a:cs typeface="Arial" pitchFamily="34" charset="0"/>
              </a:rPr>
              <a:t>jhindler nltn MW tele #2  2005</a:t>
            </a:r>
          </a:p>
        </p:txBody>
      </p:sp>
      <p:sp>
        <p:nvSpPr>
          <p:cNvPr id="9318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06463" eaLnBrk="0" fontAlgn="base" hangingPunct="0">
              <a:spcBef>
                <a:spcPct val="0"/>
              </a:spcBef>
              <a:spcAft>
                <a:spcPct val="0"/>
              </a:spcAft>
            </a:pPr>
            <a:fld id="{1D26A248-8EA7-4E9D-BD65-BEF170220963}" type="slidenum">
              <a:rPr lang="ar-SA" smtClean="0">
                <a:latin typeface="Times New Roman" pitchFamily="18" charset="0"/>
                <a:cs typeface="Times New Roman" pitchFamily="18" charset="0"/>
              </a:rPr>
              <a:pPr defTabSz="906463" eaLnBrk="0" fontAlgn="base" hangingPunct="0">
                <a:spcBef>
                  <a:spcPct val="0"/>
                </a:spcBef>
                <a:spcAft>
                  <a:spcPct val="0"/>
                </a:spcAft>
              </a:pPr>
              <a:t>91</a:t>
            </a:fld>
            <a:endParaRPr lang="en-US" smtClean="0">
              <a:latin typeface="Times New Roman" pitchFamily="18" charset="0"/>
              <a:cs typeface="Times New Roman" pitchFamily="18" charset="0"/>
            </a:endParaRPr>
          </a:p>
        </p:txBody>
      </p:sp>
      <p:sp>
        <p:nvSpPr>
          <p:cNvPr id="9318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318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19754E7-FAEA-4EB3-8F37-55E00E37B26E}" type="datetimeFigureOut">
              <a:rPr lang="en-GB" smtClean="0"/>
              <a:pPr/>
              <a:t>16/12/2015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61EC80-69CE-43F4-AF49-B87F3DA870B4}" type="slidenum">
              <a:rPr lang="en-GB" smtClean="0"/>
              <a:pPr/>
              <a:t>‹#›</a:t>
            </a:fld>
            <a:endParaRPr lang="en-GB"/>
          </a:p>
        </p:txBody>
      </p:sp>
    </p:spTree>
    <p:extLst>
      <p:ext uri="{BB962C8B-B14F-4D97-AF65-F5344CB8AC3E}">
        <p14:creationId xmlns:p14="http://schemas.microsoft.com/office/powerpoint/2010/main" val="3474407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19754E7-FAEA-4EB3-8F37-55E00E37B26E}" type="datetimeFigureOut">
              <a:rPr lang="en-GB" smtClean="0"/>
              <a:pPr/>
              <a:t>16/12/2015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61EC80-69CE-43F4-AF49-B87F3DA870B4}" type="slidenum">
              <a:rPr lang="en-GB" smtClean="0"/>
              <a:pPr/>
              <a:t>‹#›</a:t>
            </a:fld>
            <a:endParaRPr lang="en-GB"/>
          </a:p>
        </p:txBody>
      </p:sp>
    </p:spTree>
    <p:extLst>
      <p:ext uri="{BB962C8B-B14F-4D97-AF65-F5344CB8AC3E}">
        <p14:creationId xmlns:p14="http://schemas.microsoft.com/office/powerpoint/2010/main" val="9093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19754E7-FAEA-4EB3-8F37-55E00E37B26E}" type="datetimeFigureOut">
              <a:rPr lang="en-GB" smtClean="0"/>
              <a:pPr/>
              <a:t>16/12/2015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61EC80-69CE-43F4-AF49-B87F3DA870B4}" type="slidenum">
              <a:rPr lang="en-GB" smtClean="0"/>
              <a:pPr/>
              <a:t>‹#›</a:t>
            </a:fld>
            <a:endParaRPr lang="en-GB"/>
          </a:p>
        </p:txBody>
      </p:sp>
    </p:spTree>
    <p:extLst>
      <p:ext uri="{BB962C8B-B14F-4D97-AF65-F5344CB8AC3E}">
        <p14:creationId xmlns:p14="http://schemas.microsoft.com/office/powerpoint/2010/main" val="2087382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9E90C0AD-616C-4AC8-BCFC-587D74EDEFC2}" type="datetime1">
              <a:rPr lang="en-US"/>
              <a:pPr>
                <a:defRPr/>
              </a:pPr>
              <a:t>12/16/2015</a:t>
            </a:fld>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a:t>Dr.T.V.Rao MD</a:t>
            </a:r>
          </a:p>
        </p:txBody>
      </p:sp>
      <p:sp>
        <p:nvSpPr>
          <p:cNvPr id="7" name="Slide Number Placeholder 6"/>
          <p:cNvSpPr>
            <a:spLocks noGrp="1"/>
          </p:cNvSpPr>
          <p:nvPr>
            <p:ph type="sldNum" sz="quarter" idx="12"/>
          </p:nvPr>
        </p:nvSpPr>
        <p:spPr/>
        <p:txBody>
          <a:bodyPr/>
          <a:lstStyle>
            <a:lvl1pPr>
              <a:defRPr/>
            </a:lvl1pPr>
          </a:lstStyle>
          <a:p>
            <a:pPr>
              <a:defRPr/>
            </a:pPr>
            <a:fld id="{DBB16A4E-895C-4941-A694-F17660816414}" type="slidenum">
              <a:rPr lang="ar-SA"/>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19754E7-FAEA-4EB3-8F37-55E00E37B26E}" type="datetimeFigureOut">
              <a:rPr lang="en-GB" smtClean="0"/>
              <a:pPr/>
              <a:t>16/12/2015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61EC80-69CE-43F4-AF49-B87F3DA870B4}" type="slidenum">
              <a:rPr lang="en-GB" smtClean="0"/>
              <a:pPr/>
              <a:t>‹#›</a:t>
            </a:fld>
            <a:endParaRPr lang="en-GB"/>
          </a:p>
        </p:txBody>
      </p:sp>
    </p:spTree>
    <p:extLst>
      <p:ext uri="{BB962C8B-B14F-4D97-AF65-F5344CB8AC3E}">
        <p14:creationId xmlns:p14="http://schemas.microsoft.com/office/powerpoint/2010/main" val="213402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9754E7-FAEA-4EB3-8F37-55E00E37B26E}" type="datetimeFigureOut">
              <a:rPr lang="en-GB" smtClean="0"/>
              <a:pPr/>
              <a:t>16/12/2015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61EC80-69CE-43F4-AF49-B87F3DA870B4}" type="slidenum">
              <a:rPr lang="en-GB" smtClean="0"/>
              <a:pPr/>
              <a:t>‹#›</a:t>
            </a:fld>
            <a:endParaRPr lang="en-GB"/>
          </a:p>
        </p:txBody>
      </p:sp>
    </p:spTree>
    <p:extLst>
      <p:ext uri="{BB962C8B-B14F-4D97-AF65-F5344CB8AC3E}">
        <p14:creationId xmlns:p14="http://schemas.microsoft.com/office/powerpoint/2010/main" val="351406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19754E7-FAEA-4EB3-8F37-55E00E37B26E}" type="datetimeFigureOut">
              <a:rPr lang="en-GB" smtClean="0"/>
              <a:pPr/>
              <a:t>16/12/2015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61EC80-69CE-43F4-AF49-B87F3DA870B4}" type="slidenum">
              <a:rPr lang="en-GB" smtClean="0"/>
              <a:pPr/>
              <a:t>‹#›</a:t>
            </a:fld>
            <a:endParaRPr lang="en-GB"/>
          </a:p>
        </p:txBody>
      </p:sp>
    </p:spTree>
    <p:extLst>
      <p:ext uri="{BB962C8B-B14F-4D97-AF65-F5344CB8AC3E}">
        <p14:creationId xmlns:p14="http://schemas.microsoft.com/office/powerpoint/2010/main" val="4246869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19754E7-FAEA-4EB3-8F37-55E00E37B26E}" type="datetimeFigureOut">
              <a:rPr lang="en-GB" smtClean="0"/>
              <a:pPr/>
              <a:t>16/12/2015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861EC80-69CE-43F4-AF49-B87F3DA870B4}" type="slidenum">
              <a:rPr lang="en-GB" smtClean="0"/>
              <a:pPr/>
              <a:t>‹#›</a:t>
            </a:fld>
            <a:endParaRPr lang="en-GB"/>
          </a:p>
        </p:txBody>
      </p:sp>
    </p:spTree>
    <p:extLst>
      <p:ext uri="{BB962C8B-B14F-4D97-AF65-F5344CB8AC3E}">
        <p14:creationId xmlns:p14="http://schemas.microsoft.com/office/powerpoint/2010/main" val="1982043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19754E7-FAEA-4EB3-8F37-55E00E37B26E}" type="datetimeFigureOut">
              <a:rPr lang="en-GB" smtClean="0"/>
              <a:pPr/>
              <a:t>16/12/2015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861EC80-69CE-43F4-AF49-B87F3DA870B4}" type="slidenum">
              <a:rPr lang="en-GB" smtClean="0"/>
              <a:pPr/>
              <a:t>‹#›</a:t>
            </a:fld>
            <a:endParaRPr lang="en-GB"/>
          </a:p>
        </p:txBody>
      </p:sp>
    </p:spTree>
    <p:extLst>
      <p:ext uri="{BB962C8B-B14F-4D97-AF65-F5344CB8AC3E}">
        <p14:creationId xmlns:p14="http://schemas.microsoft.com/office/powerpoint/2010/main" val="14197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754E7-FAEA-4EB3-8F37-55E00E37B26E}" type="datetimeFigureOut">
              <a:rPr lang="en-GB" smtClean="0"/>
              <a:pPr/>
              <a:t>16/12/2015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861EC80-69CE-43F4-AF49-B87F3DA870B4}" type="slidenum">
              <a:rPr lang="en-GB" smtClean="0"/>
              <a:pPr/>
              <a:t>‹#›</a:t>
            </a:fld>
            <a:endParaRPr lang="en-GB"/>
          </a:p>
        </p:txBody>
      </p:sp>
    </p:spTree>
    <p:extLst>
      <p:ext uri="{BB962C8B-B14F-4D97-AF65-F5344CB8AC3E}">
        <p14:creationId xmlns:p14="http://schemas.microsoft.com/office/powerpoint/2010/main" val="429326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754E7-FAEA-4EB3-8F37-55E00E37B26E}" type="datetimeFigureOut">
              <a:rPr lang="en-GB" smtClean="0"/>
              <a:pPr/>
              <a:t>16/12/2015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61EC80-69CE-43F4-AF49-B87F3DA870B4}" type="slidenum">
              <a:rPr lang="en-GB" smtClean="0"/>
              <a:pPr/>
              <a:t>‹#›</a:t>
            </a:fld>
            <a:endParaRPr lang="en-GB"/>
          </a:p>
        </p:txBody>
      </p:sp>
    </p:spTree>
    <p:extLst>
      <p:ext uri="{BB962C8B-B14F-4D97-AF65-F5344CB8AC3E}">
        <p14:creationId xmlns:p14="http://schemas.microsoft.com/office/powerpoint/2010/main" val="3388542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754E7-FAEA-4EB3-8F37-55E00E37B26E}" type="datetimeFigureOut">
              <a:rPr lang="en-GB" smtClean="0"/>
              <a:pPr/>
              <a:t>16/12/2015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61EC80-69CE-43F4-AF49-B87F3DA870B4}" type="slidenum">
              <a:rPr lang="en-GB" smtClean="0"/>
              <a:pPr/>
              <a:t>‹#›</a:t>
            </a:fld>
            <a:endParaRPr lang="en-GB"/>
          </a:p>
        </p:txBody>
      </p:sp>
    </p:spTree>
    <p:extLst>
      <p:ext uri="{BB962C8B-B14F-4D97-AF65-F5344CB8AC3E}">
        <p14:creationId xmlns:p14="http://schemas.microsoft.com/office/powerpoint/2010/main" val="802356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754E7-FAEA-4EB3-8F37-55E00E37B26E}" type="datetimeFigureOut">
              <a:rPr lang="en-GB" smtClean="0"/>
              <a:pPr/>
              <a:t>16/12/2015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1EC80-69CE-43F4-AF49-B87F3DA870B4}" type="slidenum">
              <a:rPr lang="en-GB" smtClean="0"/>
              <a:pPr/>
              <a:t>‹#›</a:t>
            </a:fld>
            <a:endParaRPr lang="en-GB"/>
          </a:p>
        </p:txBody>
      </p:sp>
    </p:spTree>
    <p:extLst>
      <p:ext uri="{BB962C8B-B14F-4D97-AF65-F5344CB8AC3E}">
        <p14:creationId xmlns:p14="http://schemas.microsoft.com/office/powerpoint/2010/main" val="3907406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en.wikipedia.org/wiki/Concentration" TargetMode="External"/><Relationship Id="rId2" Type="http://schemas.openxmlformats.org/officeDocument/2006/relationships/hyperlink" Target="http://en.wikipedia.org/wiki/Microbiology" TargetMode="External"/><Relationship Id="rId1" Type="http://schemas.openxmlformats.org/officeDocument/2006/relationships/slideLayout" Target="../slideLayouts/slideLayout2.xml"/><Relationship Id="rId6" Type="http://schemas.openxmlformats.org/officeDocument/2006/relationships/hyperlink" Target="http://en.wikipedia.org/wiki/Minimum_inhibitory_concentration" TargetMode="External"/><Relationship Id="rId5" Type="http://schemas.openxmlformats.org/officeDocument/2006/relationships/hyperlink" Target="http://en.wikipedia.org/wiki/Cell_growth" TargetMode="External"/><Relationship Id="rId4" Type="http://schemas.openxmlformats.org/officeDocument/2006/relationships/hyperlink" Target="http://en.wikipedia.org/wiki/Antimicrobial"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cmr.asm.org/content/vol14/issue4/images/large/cm0410042005.jpeg"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Antimicrobial susceptibility testing</a:t>
            </a:r>
            <a:endParaRPr lang="en-GB" dirty="0"/>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688821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The diffusion test</a:t>
            </a:r>
            <a:endParaRPr lang="en-GB" dirty="0"/>
          </a:p>
        </p:txBody>
      </p:sp>
      <p:sp>
        <p:nvSpPr>
          <p:cNvPr id="3" name="Content Placeholder 2"/>
          <p:cNvSpPr>
            <a:spLocks noGrp="1"/>
          </p:cNvSpPr>
          <p:nvPr>
            <p:ph idx="1"/>
          </p:nvPr>
        </p:nvSpPr>
        <p:spPr>
          <a:xfrm>
            <a:off x="0" y="1124744"/>
            <a:ext cx="9144000" cy="5733256"/>
          </a:xfrm>
        </p:spPr>
        <p:txBody>
          <a:bodyPr/>
          <a:lstStyle/>
          <a:p>
            <a:r>
              <a:rPr lang="en-GB" dirty="0" smtClean="0"/>
              <a:t>Paper discs are impregnated with an antibiotic.</a:t>
            </a:r>
          </a:p>
          <a:p>
            <a:r>
              <a:rPr lang="en-GB" dirty="0" smtClean="0"/>
              <a:t>An agar medium is seeded uniformly with test organism.</a:t>
            </a:r>
          </a:p>
          <a:p>
            <a:endParaRPr lang="en-GB" dirty="0" smtClean="0"/>
          </a:p>
          <a:p>
            <a:r>
              <a:rPr lang="en-GB" dirty="0" smtClean="0"/>
              <a:t>The impregnated  disc with the antibiotic, is placed on the seeded agar medium with the test organism.</a:t>
            </a:r>
            <a:endParaRPr lang="en-GB" dirty="0"/>
          </a:p>
        </p:txBody>
      </p:sp>
    </p:spTree>
    <p:extLst>
      <p:ext uri="{BB962C8B-B14F-4D97-AF65-F5344CB8AC3E}">
        <p14:creationId xmlns:p14="http://schemas.microsoft.com/office/powerpoint/2010/main" val="17137849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07504" y="116632"/>
            <a:ext cx="8579296" cy="6009531"/>
          </a:xfrm>
        </p:spPr>
        <p:txBody>
          <a:bodyPr/>
          <a:lstStyle/>
          <a:p>
            <a:endParaRPr lang="en-GB" dirty="0" smtClean="0"/>
          </a:p>
          <a:p>
            <a:r>
              <a:rPr lang="en-GB" dirty="0" smtClean="0"/>
              <a:t>The antibiotic in the disc </a:t>
            </a:r>
            <a:r>
              <a:rPr lang="en-GB" dirty="0" err="1" smtClean="0"/>
              <a:t>difuses</a:t>
            </a:r>
            <a:r>
              <a:rPr lang="en-GB" dirty="0" smtClean="0"/>
              <a:t> into the medium.</a:t>
            </a:r>
            <a:endParaRPr lang="en-GB" dirty="0"/>
          </a:p>
          <a:p>
            <a:r>
              <a:rPr lang="en-GB" dirty="0" smtClean="0"/>
              <a:t>A concentration gradient of the antibiotic forms by diffusion from the disc. The growth of the test organism is inhibited at a distance from the disc. This zone of inhibition is related, to the susceptibility of the organism (among other factors).</a:t>
            </a:r>
            <a:endParaRPr lang="en-GB" dirty="0"/>
          </a:p>
        </p:txBody>
      </p:sp>
    </p:spTree>
    <p:extLst>
      <p:ext uri="{BB962C8B-B14F-4D97-AF65-F5344CB8AC3E}">
        <p14:creationId xmlns:p14="http://schemas.microsoft.com/office/powerpoint/2010/main" val="28173489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Relationship between dilution and disc diffusion</a:t>
            </a:r>
            <a:endParaRPr lang="en-GB" dirty="0"/>
          </a:p>
        </p:txBody>
      </p:sp>
      <p:sp>
        <p:nvSpPr>
          <p:cNvPr id="3" name="Content Placeholder 2"/>
          <p:cNvSpPr>
            <a:spLocks noGrp="1"/>
          </p:cNvSpPr>
          <p:nvPr>
            <p:ph idx="1"/>
          </p:nvPr>
        </p:nvSpPr>
        <p:spPr/>
        <p:txBody>
          <a:bodyPr/>
          <a:lstStyle/>
          <a:p>
            <a:r>
              <a:rPr lang="en-GB" dirty="0" smtClean="0"/>
              <a:t>There is an approximately linear relation between log MIC, as measured by a dilution test, and the inhibition zone diameter in the diffusion test.</a:t>
            </a:r>
          </a:p>
          <a:p>
            <a:r>
              <a:rPr lang="en-GB" dirty="0" smtClean="0"/>
              <a:t> A regression line expressing this relation can be obtained by testing a large number of strains by the two methods in parallel. </a:t>
            </a:r>
            <a:endParaRPr lang="en-GB" dirty="0"/>
          </a:p>
        </p:txBody>
      </p:sp>
    </p:spTree>
    <p:extLst>
      <p:ext uri="{BB962C8B-B14F-4D97-AF65-F5344CB8AC3E}">
        <p14:creationId xmlns:p14="http://schemas.microsoft.com/office/powerpoint/2010/main" val="3181109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normAutofit/>
          </a:bodyPr>
          <a:lstStyle/>
          <a:p>
            <a:r>
              <a:rPr lang="en-GB" sz="1800" b="1" dirty="0"/>
              <a:t>Graphic representation of the relationship between log</a:t>
            </a:r>
            <a:r>
              <a:rPr lang="en-GB" sz="1800" b="1" baseline="-25000" dirty="0"/>
              <a:t>2</a:t>
            </a:r>
            <a:r>
              <a:rPr lang="en-GB" sz="1800" b="1" dirty="0"/>
              <a:t>MIC and the inhibition zone diameter obtained by the diffusion test using discs containing a single concentration of antibiotic</a:t>
            </a:r>
            <a:endParaRPr lang="en-GB" sz="1800" dirty="0"/>
          </a:p>
        </p:txBody>
      </p:sp>
      <p:sp>
        <p:nvSpPr>
          <p:cNvPr id="3" name="Content Placeholder 2"/>
          <p:cNvSpPr>
            <a:spLocks noGrp="1"/>
          </p:cNvSpPr>
          <p:nvPr>
            <p:ph idx="1"/>
          </p:nvPr>
        </p:nvSpPr>
        <p:spPr/>
        <p:txBody>
          <a:bodyPr/>
          <a:lstStyle/>
          <a:p>
            <a:r>
              <a:rPr lang="en-GB" dirty="0" smtClean="0"/>
              <a:t/>
            </a:r>
            <a:br>
              <a:rPr lang="en-GB" dirty="0" smtClean="0"/>
            </a:b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124744"/>
            <a:ext cx="8856984" cy="5328592"/>
          </a:xfrm>
          <a:prstGeom prst="rect">
            <a:avLst/>
          </a:prstGeom>
        </p:spPr>
      </p:pic>
    </p:spTree>
    <p:extLst>
      <p:ext uri="{BB962C8B-B14F-4D97-AF65-F5344CB8AC3E}">
        <p14:creationId xmlns:p14="http://schemas.microsoft.com/office/powerpoint/2010/main" val="24442129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1800" b="1" dirty="0"/>
              <a:t>Interpretation of zone sizes as susceptible, intermediate, and resistant by their relationship to the </a:t>
            </a:r>
            <a:r>
              <a:rPr lang="en-GB" sz="1400" b="1" dirty="0"/>
              <a:t>MIC</a:t>
            </a:r>
            <a:endParaRPr lang="en-GB" sz="1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1412776"/>
            <a:ext cx="8784976" cy="5184576"/>
          </a:xfrm>
        </p:spPr>
      </p:pic>
    </p:spTree>
    <p:extLst>
      <p:ext uri="{BB962C8B-B14F-4D97-AF65-F5344CB8AC3E}">
        <p14:creationId xmlns:p14="http://schemas.microsoft.com/office/powerpoint/2010/main" val="35328830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Interpretation of susceptibility test results</a:t>
            </a:r>
            <a:endParaRPr lang="en-GB" dirty="0"/>
          </a:p>
        </p:txBody>
      </p:sp>
      <p:sp>
        <p:nvSpPr>
          <p:cNvPr id="3" name="Content Placeholder 2"/>
          <p:cNvSpPr>
            <a:spLocks noGrp="1"/>
          </p:cNvSpPr>
          <p:nvPr>
            <p:ph idx="1"/>
          </p:nvPr>
        </p:nvSpPr>
        <p:spPr/>
        <p:txBody>
          <a:bodyPr>
            <a:normAutofit lnSpcReduction="10000"/>
          </a:bodyPr>
          <a:lstStyle/>
          <a:p>
            <a:r>
              <a:rPr lang="en-GB" dirty="0" smtClean="0"/>
              <a:t>Two category system—</a:t>
            </a:r>
          </a:p>
          <a:p>
            <a:r>
              <a:rPr lang="en-GB" dirty="0" smtClean="0"/>
              <a:t>A--- susceptible</a:t>
            </a:r>
          </a:p>
          <a:p>
            <a:r>
              <a:rPr lang="en-GB" dirty="0" smtClean="0"/>
              <a:t>B--- Resistant</a:t>
            </a:r>
          </a:p>
          <a:p>
            <a:endParaRPr lang="en-GB" dirty="0" smtClean="0"/>
          </a:p>
          <a:p>
            <a:r>
              <a:rPr lang="en-GB" dirty="0" smtClean="0"/>
              <a:t>Three category system—</a:t>
            </a:r>
          </a:p>
          <a:p>
            <a:r>
              <a:rPr lang="en-GB" dirty="0" smtClean="0"/>
              <a:t>1. Susceptible</a:t>
            </a:r>
          </a:p>
          <a:p>
            <a:r>
              <a:rPr lang="en-GB" dirty="0" smtClean="0"/>
              <a:t>2. Intermediate susceptible</a:t>
            </a:r>
          </a:p>
          <a:p>
            <a:r>
              <a:rPr lang="en-GB" dirty="0" smtClean="0"/>
              <a:t>3. Resistant.</a:t>
            </a:r>
            <a:endParaRPr lang="en-GB" dirty="0"/>
          </a:p>
        </p:txBody>
      </p:sp>
    </p:spTree>
    <p:extLst>
      <p:ext uri="{BB962C8B-B14F-4D97-AF65-F5344CB8AC3E}">
        <p14:creationId xmlns:p14="http://schemas.microsoft.com/office/powerpoint/2010/main" val="24063459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Two category system</a:t>
            </a:r>
            <a:endParaRPr lang="en-GB" dirty="0"/>
          </a:p>
        </p:txBody>
      </p:sp>
      <p:sp>
        <p:nvSpPr>
          <p:cNvPr id="3" name="Content Placeholder 2"/>
          <p:cNvSpPr>
            <a:spLocks noGrp="1"/>
          </p:cNvSpPr>
          <p:nvPr>
            <p:ph idx="1"/>
          </p:nvPr>
        </p:nvSpPr>
        <p:spPr>
          <a:xfrm>
            <a:off x="0" y="1124744"/>
            <a:ext cx="9144000" cy="5733256"/>
          </a:xfrm>
        </p:spPr>
        <p:txBody>
          <a:bodyPr>
            <a:normAutofit/>
          </a:bodyPr>
          <a:lstStyle/>
          <a:p>
            <a:r>
              <a:rPr lang="en-GB" b="1" i="1" dirty="0" smtClean="0"/>
              <a:t>Susceptible</a:t>
            </a:r>
            <a:endParaRPr lang="en-GB" b="1" dirty="0" smtClean="0"/>
          </a:p>
          <a:p>
            <a:r>
              <a:rPr lang="en-GB" dirty="0" smtClean="0"/>
              <a:t>An </a:t>
            </a:r>
            <a:r>
              <a:rPr lang="en-GB" dirty="0"/>
              <a:t>organism is called “susceptible” to a drug when the infection </a:t>
            </a:r>
            <a:r>
              <a:rPr lang="en-GB" dirty="0" smtClean="0"/>
              <a:t>it has caused is </a:t>
            </a:r>
            <a:r>
              <a:rPr lang="en-GB" dirty="0"/>
              <a:t>likely to respond to treatment with this drug, at the recommended </a:t>
            </a:r>
            <a:r>
              <a:rPr lang="en-GB" dirty="0" smtClean="0"/>
              <a:t>dosage.</a:t>
            </a:r>
          </a:p>
          <a:p>
            <a:endParaRPr lang="en-GB" b="1" i="1" dirty="0" smtClean="0"/>
          </a:p>
          <a:p>
            <a:r>
              <a:rPr lang="en-GB" b="1" i="1" dirty="0" smtClean="0"/>
              <a:t>Resistant</a:t>
            </a:r>
            <a:r>
              <a:rPr lang="en-GB" b="1" i="1" dirty="0"/>
              <a:t>.</a:t>
            </a:r>
            <a:r>
              <a:rPr lang="en-GB" dirty="0"/>
              <a:t> </a:t>
            </a:r>
            <a:endParaRPr lang="en-GB" dirty="0" smtClean="0"/>
          </a:p>
          <a:p>
            <a:r>
              <a:rPr lang="en-GB" dirty="0" smtClean="0"/>
              <a:t>The </a:t>
            </a:r>
            <a:r>
              <a:rPr lang="en-GB" dirty="0"/>
              <a:t>organism is expected not to respond to a given drug, irrespective of the dosage and (</a:t>
            </a:r>
            <a:r>
              <a:rPr lang="en-GB" dirty="0" smtClean="0"/>
              <a:t>also irrespective) of </a:t>
            </a:r>
            <a:r>
              <a:rPr lang="en-GB" dirty="0"/>
              <a:t>the location of the </a:t>
            </a:r>
            <a:r>
              <a:rPr lang="en-GB" dirty="0" smtClean="0"/>
              <a:t>infection.</a:t>
            </a:r>
            <a:endParaRPr lang="en-GB" dirty="0"/>
          </a:p>
        </p:txBody>
      </p:sp>
    </p:spTree>
    <p:extLst>
      <p:ext uri="{BB962C8B-B14F-4D97-AF65-F5344CB8AC3E}">
        <p14:creationId xmlns:p14="http://schemas.microsoft.com/office/powerpoint/2010/main" val="17380787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Three category system</a:t>
            </a:r>
            <a:endParaRPr lang="en-GB" dirty="0"/>
          </a:p>
        </p:txBody>
      </p:sp>
      <p:sp>
        <p:nvSpPr>
          <p:cNvPr id="3" name="Content Placeholder 2"/>
          <p:cNvSpPr>
            <a:spLocks noGrp="1"/>
          </p:cNvSpPr>
          <p:nvPr>
            <p:ph idx="1"/>
          </p:nvPr>
        </p:nvSpPr>
        <p:spPr/>
        <p:txBody>
          <a:bodyPr/>
          <a:lstStyle/>
          <a:p>
            <a:r>
              <a:rPr lang="en-GB" dirty="0" smtClean="0"/>
              <a:t>Here in addition to susceptible and resistant</a:t>
            </a:r>
          </a:p>
          <a:p>
            <a:r>
              <a:rPr lang="en-GB" dirty="0"/>
              <a:t>t</a:t>
            </a:r>
            <a:r>
              <a:rPr lang="en-GB" dirty="0" smtClean="0"/>
              <a:t>here is also “intermediate susceptible”.</a:t>
            </a:r>
            <a:endParaRPr lang="en-GB" dirty="0"/>
          </a:p>
        </p:txBody>
      </p:sp>
    </p:spTree>
    <p:extLst>
      <p:ext uri="{BB962C8B-B14F-4D97-AF65-F5344CB8AC3E}">
        <p14:creationId xmlns:p14="http://schemas.microsoft.com/office/powerpoint/2010/main" val="29219299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Meaning of the intermediate susceptible</a:t>
            </a:r>
            <a:endParaRPr lang="en-GB" dirty="0"/>
          </a:p>
        </p:txBody>
      </p:sp>
      <p:sp>
        <p:nvSpPr>
          <p:cNvPr id="3" name="Content Placeholder 2"/>
          <p:cNvSpPr>
            <a:spLocks noGrp="1"/>
          </p:cNvSpPr>
          <p:nvPr>
            <p:ph idx="1"/>
          </p:nvPr>
        </p:nvSpPr>
        <p:spPr/>
        <p:txBody>
          <a:bodyPr>
            <a:normAutofit fontScale="85000" lnSpcReduction="10000"/>
          </a:bodyPr>
          <a:lstStyle/>
          <a:p>
            <a:r>
              <a:rPr lang="en-GB" i="1" dirty="0"/>
              <a:t>Intermediate susceptibility</a:t>
            </a:r>
            <a:r>
              <a:rPr lang="en-GB" dirty="0"/>
              <a:t> covers two situations. It is applicable to strains that are “moderately susceptible” to an antibiotic that can be used for treatment at a higher dosage because of its low toxicity or because the antibiotic is concentrated in the focus of infection (e.g., urine).</a:t>
            </a:r>
          </a:p>
          <a:p>
            <a:r>
              <a:rPr lang="en-GB" dirty="0"/>
              <a:t>The classification also applies to strains that show “intermediate susceptibility” to a more toxic antibiotic that cannot be used at a higher dosage. In this situation, the intermediate category serves as a buffer zone between susceptible and resistant.</a:t>
            </a:r>
          </a:p>
          <a:p>
            <a:endParaRPr lang="en-GB" dirty="0"/>
          </a:p>
        </p:txBody>
      </p:sp>
    </p:spTree>
    <p:extLst>
      <p:ext uri="{BB962C8B-B14F-4D97-AF65-F5344CB8AC3E}">
        <p14:creationId xmlns:p14="http://schemas.microsoft.com/office/powerpoint/2010/main" val="3999783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Other factors to consider to select a drug by a physician</a:t>
            </a:r>
            <a:endParaRPr lang="en-GB" dirty="0"/>
          </a:p>
        </p:txBody>
      </p:sp>
      <p:sp>
        <p:nvSpPr>
          <p:cNvPr id="3" name="Content Placeholder 2"/>
          <p:cNvSpPr>
            <a:spLocks noGrp="1"/>
          </p:cNvSpPr>
          <p:nvPr>
            <p:ph idx="1"/>
          </p:nvPr>
        </p:nvSpPr>
        <p:spPr/>
        <p:txBody>
          <a:bodyPr/>
          <a:lstStyle/>
          <a:p>
            <a:r>
              <a:rPr lang="en-GB" dirty="0" smtClean="0"/>
              <a:t>1. Pathogenic </a:t>
            </a:r>
            <a:r>
              <a:rPr lang="en-GB" dirty="0"/>
              <a:t>significance of the </a:t>
            </a:r>
            <a:r>
              <a:rPr lang="en-GB" dirty="0" smtClean="0"/>
              <a:t>microorganism</a:t>
            </a:r>
          </a:p>
          <a:p>
            <a:r>
              <a:rPr lang="en-GB" dirty="0" smtClean="0"/>
              <a:t>2. Side-effects </a:t>
            </a:r>
            <a:r>
              <a:rPr lang="en-GB" dirty="0"/>
              <a:t>and pharmacokinetic properties of the drug, </a:t>
            </a:r>
            <a:endParaRPr lang="en-GB" dirty="0" smtClean="0"/>
          </a:p>
          <a:p>
            <a:r>
              <a:rPr lang="en-GB" dirty="0" smtClean="0"/>
              <a:t>3. diffusion </a:t>
            </a:r>
            <a:r>
              <a:rPr lang="en-GB" dirty="0"/>
              <a:t>in different body </a:t>
            </a:r>
            <a:r>
              <a:rPr lang="en-GB" dirty="0" smtClean="0"/>
              <a:t>sites and </a:t>
            </a:r>
          </a:p>
          <a:p>
            <a:r>
              <a:rPr lang="en-GB" dirty="0" smtClean="0"/>
              <a:t>4. the </a:t>
            </a:r>
            <a:r>
              <a:rPr lang="en-GB" dirty="0"/>
              <a:t>immune status of the </a:t>
            </a:r>
            <a:r>
              <a:rPr lang="en-GB" dirty="0" smtClean="0"/>
              <a:t>host.</a:t>
            </a:r>
          </a:p>
          <a:p>
            <a:endParaRPr lang="en-GB" dirty="0" smtClean="0"/>
          </a:p>
          <a:p>
            <a:r>
              <a:rPr lang="en-GB" dirty="0" smtClean="0"/>
              <a:t>The above factors are considered.</a:t>
            </a:r>
            <a:endParaRPr lang="en-GB" dirty="0"/>
          </a:p>
        </p:txBody>
      </p:sp>
    </p:spTree>
    <p:extLst>
      <p:ext uri="{BB962C8B-B14F-4D97-AF65-F5344CB8AC3E}">
        <p14:creationId xmlns:p14="http://schemas.microsoft.com/office/powerpoint/2010/main" val="3581884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D</a:t>
            </a:r>
            <a:r>
              <a:rPr lang="en-GB" dirty="0" smtClean="0"/>
              <a:t>rug-resistant bacteria have given rise to several serious outbreaks of infection, with many deaths.</a:t>
            </a:r>
            <a:endParaRPr lang="en-GB" dirty="0"/>
          </a:p>
        </p:txBody>
      </p:sp>
    </p:spTree>
    <p:extLst>
      <p:ext uri="{BB962C8B-B14F-4D97-AF65-F5344CB8AC3E}">
        <p14:creationId xmlns:p14="http://schemas.microsoft.com/office/powerpoint/2010/main" val="31736389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Indications for routine susceptibility tests</a:t>
            </a:r>
            <a:br>
              <a:rPr lang="en-GB" b="1" dirty="0"/>
            </a:br>
            <a:endParaRPr lang="en-GB" dirty="0"/>
          </a:p>
        </p:txBody>
      </p:sp>
      <p:sp>
        <p:nvSpPr>
          <p:cNvPr id="3" name="Content Placeholder 2"/>
          <p:cNvSpPr>
            <a:spLocks noGrp="1"/>
          </p:cNvSpPr>
          <p:nvPr>
            <p:ph idx="1"/>
          </p:nvPr>
        </p:nvSpPr>
        <p:spPr>
          <a:xfrm>
            <a:off x="0" y="1052736"/>
            <a:ext cx="9144000" cy="5688632"/>
          </a:xfrm>
        </p:spPr>
        <p:txBody>
          <a:bodyPr/>
          <a:lstStyle/>
          <a:p>
            <a:r>
              <a:rPr lang="en-GB" dirty="0" smtClean="0"/>
              <a:t>A </a:t>
            </a:r>
            <a:r>
              <a:rPr lang="en-GB" dirty="0"/>
              <a:t>susceptibility test may be performed in the clinical laboratory for two main purposes:</a:t>
            </a:r>
          </a:p>
          <a:p>
            <a:r>
              <a:rPr lang="en-GB" dirty="0"/>
              <a:t>• to guide the clinician in selecting the best antimicrobial agent for an individual </a:t>
            </a:r>
            <a:r>
              <a:rPr lang="en-GB" dirty="0" smtClean="0"/>
              <a:t>patient</a:t>
            </a:r>
            <a:r>
              <a:rPr lang="en-GB" dirty="0"/>
              <a:t>.</a:t>
            </a:r>
            <a:endParaRPr lang="en-GB" dirty="0" smtClean="0"/>
          </a:p>
          <a:p>
            <a:endParaRPr lang="en-GB" dirty="0"/>
          </a:p>
          <a:p>
            <a:r>
              <a:rPr lang="en-GB" dirty="0" smtClean="0"/>
              <a:t>• </a:t>
            </a:r>
            <a:r>
              <a:rPr lang="en-GB" dirty="0"/>
              <a:t>to accumulate epidemiological information on the resistance of microorganisms of public health importance within the community.</a:t>
            </a:r>
          </a:p>
          <a:p>
            <a:endParaRPr lang="en-GB" dirty="0"/>
          </a:p>
        </p:txBody>
      </p:sp>
    </p:spTree>
    <p:extLst>
      <p:ext uri="{BB962C8B-B14F-4D97-AF65-F5344CB8AC3E}">
        <p14:creationId xmlns:p14="http://schemas.microsoft.com/office/powerpoint/2010/main" val="35916275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Susceptibility tests as a guide for treatment</a:t>
            </a:r>
            <a:r>
              <a:rPr lang="en-GB" dirty="0"/>
              <a:t/>
            </a:r>
            <a:br>
              <a:rPr lang="en-GB" dirty="0"/>
            </a:br>
            <a:endParaRPr lang="en-GB" dirty="0"/>
          </a:p>
        </p:txBody>
      </p:sp>
      <p:sp>
        <p:nvSpPr>
          <p:cNvPr id="3" name="Content Placeholder 2"/>
          <p:cNvSpPr>
            <a:spLocks noGrp="1"/>
          </p:cNvSpPr>
          <p:nvPr>
            <p:ph idx="1"/>
          </p:nvPr>
        </p:nvSpPr>
        <p:spPr>
          <a:xfrm>
            <a:off x="0" y="1052736"/>
            <a:ext cx="9036496" cy="5805264"/>
          </a:xfrm>
        </p:spPr>
        <p:txBody>
          <a:bodyPr>
            <a:normAutofit/>
          </a:bodyPr>
          <a:lstStyle/>
          <a:p>
            <a:r>
              <a:rPr lang="en-GB" dirty="0" smtClean="0"/>
              <a:t>Susceptibility </a:t>
            </a:r>
            <a:r>
              <a:rPr lang="en-GB" dirty="0"/>
              <a:t>tests should never be performed on contaminants or commensals belonging to the normal flora, or on other organisms that have no causal relationship to the infectious process. </a:t>
            </a:r>
            <a:endParaRPr lang="en-GB" dirty="0" smtClean="0"/>
          </a:p>
          <a:p>
            <a:endParaRPr lang="en-GB" dirty="0" smtClean="0"/>
          </a:p>
          <a:p>
            <a:r>
              <a:rPr lang="en-GB" dirty="0" smtClean="0"/>
              <a:t>For </a:t>
            </a:r>
            <a:r>
              <a:rPr lang="en-GB" dirty="0"/>
              <a:t>example, the presence of </a:t>
            </a:r>
            <a:r>
              <a:rPr lang="en-GB" i="1" dirty="0"/>
              <a:t>Escherichia coli</a:t>
            </a:r>
            <a:r>
              <a:rPr lang="en-GB" dirty="0"/>
              <a:t> in the urine in less than significant numbers is not to be regarded as causing infection, and it would be useless and even misleading to perform an </a:t>
            </a:r>
            <a:r>
              <a:rPr lang="en-GB" dirty="0" err="1" smtClean="0"/>
              <a:t>antibiogram</a:t>
            </a:r>
            <a:r>
              <a:rPr lang="en-GB" dirty="0" smtClean="0"/>
              <a:t>.</a:t>
            </a:r>
            <a:endParaRPr lang="en-GB" dirty="0"/>
          </a:p>
          <a:p>
            <a:endParaRPr lang="en-GB" dirty="0"/>
          </a:p>
        </p:txBody>
      </p:sp>
    </p:spTree>
    <p:extLst>
      <p:ext uri="{BB962C8B-B14F-4D97-AF65-F5344CB8AC3E}">
        <p14:creationId xmlns:p14="http://schemas.microsoft.com/office/powerpoint/2010/main" val="1365331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0728"/>
          </a:xfrm>
        </p:spPr>
        <p:txBody>
          <a:bodyPr>
            <a:normAutofit fontScale="90000"/>
          </a:bodyPr>
          <a:lstStyle/>
          <a:p>
            <a:r>
              <a:rPr lang="en-GB" b="1" dirty="0" smtClean="0"/>
              <a:t/>
            </a:r>
            <a:br>
              <a:rPr lang="en-GB" b="1" dirty="0" smtClean="0"/>
            </a:br>
            <a:r>
              <a:rPr lang="en-GB" b="1" dirty="0" smtClean="0"/>
              <a:t>Susceptibility </a:t>
            </a:r>
            <a:r>
              <a:rPr lang="en-GB" b="1" dirty="0"/>
              <a:t>tests as an epidemiological </a:t>
            </a:r>
            <a:r>
              <a:rPr lang="en-GB" b="1" dirty="0" smtClean="0"/>
              <a:t>tool</a:t>
            </a:r>
            <a:endParaRPr lang="en-GB" dirty="0"/>
          </a:p>
        </p:txBody>
      </p:sp>
      <p:sp>
        <p:nvSpPr>
          <p:cNvPr id="3" name="Content Placeholder 2"/>
          <p:cNvSpPr>
            <a:spLocks noGrp="1"/>
          </p:cNvSpPr>
          <p:nvPr>
            <p:ph idx="1"/>
          </p:nvPr>
        </p:nvSpPr>
        <p:spPr>
          <a:xfrm>
            <a:off x="179512" y="1052736"/>
            <a:ext cx="8507288" cy="5073427"/>
          </a:xfrm>
        </p:spPr>
        <p:txBody>
          <a:bodyPr>
            <a:normAutofit/>
          </a:bodyPr>
          <a:lstStyle/>
          <a:p>
            <a:r>
              <a:rPr lang="en-GB" dirty="0" smtClean="0"/>
              <a:t>Routine </a:t>
            </a:r>
            <a:r>
              <a:rPr lang="en-GB" dirty="0"/>
              <a:t>susceptibility tests on major pathogens (</a:t>
            </a:r>
            <a:r>
              <a:rPr lang="en-GB" i="1" dirty="0"/>
              <a:t>S.</a:t>
            </a:r>
            <a:r>
              <a:rPr lang="en-GB" dirty="0"/>
              <a:t> </a:t>
            </a:r>
            <a:r>
              <a:rPr lang="en-GB" i="1" dirty="0" err="1"/>
              <a:t>typhi</a:t>
            </a:r>
            <a:r>
              <a:rPr lang="en-GB" i="1" dirty="0"/>
              <a:t>,</a:t>
            </a:r>
            <a:r>
              <a:rPr lang="en-GB" dirty="0"/>
              <a:t> </a:t>
            </a:r>
            <a:r>
              <a:rPr lang="en-GB" dirty="0" err="1"/>
              <a:t>shigellae</a:t>
            </a:r>
            <a:r>
              <a:rPr lang="en-GB" dirty="0"/>
              <a:t>) are useful as part of a comprehensive programme of surveillance of enteric infections. </a:t>
            </a:r>
            <a:endParaRPr lang="en-GB" dirty="0" smtClean="0"/>
          </a:p>
          <a:p>
            <a:r>
              <a:rPr lang="en-GB" dirty="0" smtClean="0"/>
              <a:t>They </a:t>
            </a:r>
            <a:r>
              <a:rPr lang="en-GB" dirty="0"/>
              <a:t>are essential for informing the physician of the emergence of resistant strains (chloramphenicol-resistant </a:t>
            </a:r>
            <a:r>
              <a:rPr lang="en-GB" i="1" dirty="0"/>
              <a:t>S.</a:t>
            </a:r>
            <a:r>
              <a:rPr lang="en-GB" dirty="0"/>
              <a:t> </a:t>
            </a:r>
            <a:r>
              <a:rPr lang="en-GB" i="1" dirty="0" err="1"/>
              <a:t>typhi</a:t>
            </a:r>
            <a:r>
              <a:rPr lang="en-GB" i="1" dirty="0"/>
              <a:t>,</a:t>
            </a:r>
            <a:r>
              <a:rPr lang="en-GB" dirty="0"/>
              <a:t> co-</a:t>
            </a:r>
            <a:r>
              <a:rPr lang="en-GB" dirty="0" err="1"/>
              <a:t>trimoxazole</a:t>
            </a:r>
            <a:r>
              <a:rPr lang="en-GB" dirty="0"/>
              <a:t>-resistant and ampicillin-resistant </a:t>
            </a:r>
            <a:r>
              <a:rPr lang="en-GB" dirty="0" err="1"/>
              <a:t>shigellae</a:t>
            </a:r>
            <a:r>
              <a:rPr lang="en-GB" dirty="0"/>
              <a:t>) and of the need to modify standard treatment schemes.</a:t>
            </a:r>
          </a:p>
          <a:p>
            <a:endParaRPr lang="en-GB" dirty="0"/>
          </a:p>
        </p:txBody>
      </p:sp>
    </p:spTree>
    <p:extLst>
      <p:ext uri="{BB962C8B-B14F-4D97-AF65-F5344CB8AC3E}">
        <p14:creationId xmlns:p14="http://schemas.microsoft.com/office/powerpoint/2010/main" val="3150350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b="1" dirty="0"/>
              <a:t>Choice of drugs for routine susceptibility tests in the clinical laboratory</a:t>
            </a:r>
            <a:br>
              <a:rPr lang="en-GB" b="1" dirty="0"/>
            </a:br>
            <a:endParaRPr lang="en-GB" dirty="0"/>
          </a:p>
        </p:txBody>
      </p:sp>
      <p:sp>
        <p:nvSpPr>
          <p:cNvPr id="3" name="Content Placeholder 2"/>
          <p:cNvSpPr>
            <a:spLocks noGrp="1"/>
          </p:cNvSpPr>
          <p:nvPr>
            <p:ph idx="1"/>
          </p:nvPr>
        </p:nvSpPr>
        <p:spPr>
          <a:xfrm>
            <a:off x="107504" y="1600200"/>
            <a:ext cx="8928992" cy="5257800"/>
          </a:xfrm>
        </p:spPr>
        <p:txBody>
          <a:bodyPr>
            <a:normAutofit/>
          </a:bodyPr>
          <a:lstStyle/>
          <a:p>
            <a:r>
              <a:rPr lang="en-GB" dirty="0" smtClean="0"/>
              <a:t>Antibiotic choice is </a:t>
            </a:r>
            <a:r>
              <a:rPr lang="en-GB" dirty="0"/>
              <a:t>governed by </a:t>
            </a:r>
            <a:endParaRPr lang="en-GB" dirty="0" smtClean="0"/>
          </a:p>
          <a:p>
            <a:r>
              <a:rPr lang="en-GB" dirty="0" smtClean="0"/>
              <a:t>1. antibacterial </a:t>
            </a:r>
            <a:r>
              <a:rPr lang="en-GB" dirty="0"/>
              <a:t>spectrum of the </a:t>
            </a:r>
            <a:r>
              <a:rPr lang="en-GB" dirty="0" smtClean="0"/>
              <a:t>drugs </a:t>
            </a:r>
          </a:p>
          <a:p>
            <a:r>
              <a:rPr lang="en-GB" dirty="0" smtClean="0"/>
              <a:t>2. the </a:t>
            </a:r>
            <a:r>
              <a:rPr lang="en-GB" dirty="0"/>
              <a:t>pharmacokinetic </a:t>
            </a:r>
            <a:r>
              <a:rPr lang="en-GB" dirty="0" smtClean="0"/>
              <a:t>properties of the drug </a:t>
            </a:r>
          </a:p>
          <a:p>
            <a:r>
              <a:rPr lang="en-GB" dirty="0" smtClean="0"/>
              <a:t>3. toxicity </a:t>
            </a:r>
          </a:p>
          <a:p>
            <a:r>
              <a:rPr lang="en-GB" dirty="0" smtClean="0"/>
              <a:t>4. efficacy</a:t>
            </a:r>
          </a:p>
          <a:p>
            <a:r>
              <a:rPr lang="en-GB" dirty="0" smtClean="0"/>
              <a:t>5. availability</a:t>
            </a:r>
          </a:p>
          <a:p>
            <a:r>
              <a:rPr lang="en-GB" dirty="0" smtClean="0"/>
              <a:t>6. the </a:t>
            </a:r>
            <a:r>
              <a:rPr lang="en-GB" dirty="0"/>
              <a:t>cost to both the patient </a:t>
            </a:r>
            <a:r>
              <a:rPr lang="en-GB" dirty="0" smtClean="0"/>
              <a:t>(and </a:t>
            </a:r>
            <a:r>
              <a:rPr lang="en-GB" dirty="0"/>
              <a:t>the </a:t>
            </a:r>
            <a:r>
              <a:rPr lang="en-GB" sz="2800" dirty="0" smtClean="0"/>
              <a:t>community</a:t>
            </a:r>
            <a:r>
              <a:rPr lang="en-GB" dirty="0" smtClean="0"/>
              <a:t>).</a:t>
            </a:r>
          </a:p>
          <a:p>
            <a:r>
              <a:rPr lang="en-GB" dirty="0" smtClean="0"/>
              <a:t>In Ghana select from the essential drug list of the NHIS.</a:t>
            </a:r>
            <a:endParaRPr lang="en-GB" dirty="0"/>
          </a:p>
          <a:p>
            <a:endParaRPr lang="en-GB" dirty="0"/>
          </a:p>
        </p:txBody>
      </p:sp>
    </p:spTree>
    <p:extLst>
      <p:ext uri="{BB962C8B-B14F-4D97-AF65-F5344CB8AC3E}">
        <p14:creationId xmlns:p14="http://schemas.microsoft.com/office/powerpoint/2010/main" val="26386379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25043933"/>
              </p:ext>
            </p:extLst>
          </p:nvPr>
        </p:nvGraphicFramePr>
        <p:xfrm>
          <a:off x="-7" y="-1"/>
          <a:ext cx="9144006" cy="6816071"/>
        </p:xfrm>
        <a:graphic>
          <a:graphicData uri="http://schemas.openxmlformats.org/drawingml/2006/table">
            <a:tbl>
              <a:tblPr/>
              <a:tblGrid>
                <a:gridCol w="899599"/>
                <a:gridCol w="2016224"/>
                <a:gridCol w="1656180"/>
                <a:gridCol w="1524001"/>
                <a:gridCol w="1572347"/>
                <a:gridCol w="1475655"/>
              </a:tblGrid>
              <a:tr h="381000">
                <a:tc>
                  <a:txBody>
                    <a:bodyPr/>
                    <a:lstStyle/>
                    <a:p>
                      <a:endParaRPr lang="en-GB" sz="1200"/>
                    </a:p>
                  </a:txBody>
                  <a:tcPr marL="0" marR="0" marT="0" marB="0">
                    <a:lnL>
                      <a:noFill/>
                    </a:lnL>
                    <a:lnR>
                      <a:noFill/>
                    </a:lnR>
                    <a:lnT>
                      <a:noFill/>
                    </a:lnT>
                    <a:lnB>
                      <a:noFill/>
                    </a:lnB>
                    <a:solidFill>
                      <a:srgbClr val="FFFFFF"/>
                    </a:solidFill>
                  </a:tcPr>
                </a:tc>
                <a:tc>
                  <a:txBody>
                    <a:bodyPr/>
                    <a:lstStyle/>
                    <a:p>
                      <a:endParaRPr lang="en-GB" sz="1200"/>
                    </a:p>
                  </a:txBody>
                  <a:tcPr marL="62861" marR="62861" marT="31430" marB="31430">
                    <a:lnL>
                      <a:noFill/>
                    </a:lnL>
                  </a:tcPr>
                </a:tc>
                <a:tc>
                  <a:txBody>
                    <a:bodyPr/>
                    <a:lstStyle/>
                    <a:p>
                      <a:endParaRPr lang="en-GB" sz="1200"/>
                    </a:p>
                  </a:txBody>
                  <a:tcPr marL="62861" marR="62861" marT="31430" marB="31430"/>
                </a:tc>
                <a:tc>
                  <a:txBody>
                    <a:bodyPr/>
                    <a:lstStyle/>
                    <a:p>
                      <a:endParaRPr lang="en-GB" sz="1200"/>
                    </a:p>
                  </a:txBody>
                  <a:tcPr marL="62861" marR="62861" marT="31430" marB="31430"/>
                </a:tc>
                <a:tc>
                  <a:txBody>
                    <a:bodyPr/>
                    <a:lstStyle/>
                    <a:p>
                      <a:endParaRPr lang="en-GB" sz="1200"/>
                    </a:p>
                  </a:txBody>
                  <a:tcPr marL="62861" marR="62861" marT="31430" marB="31430"/>
                </a:tc>
                <a:tc>
                  <a:txBody>
                    <a:bodyPr/>
                    <a:lstStyle/>
                    <a:p>
                      <a:endParaRPr lang="en-GB" sz="1200"/>
                    </a:p>
                  </a:txBody>
                  <a:tcPr marL="62861" marR="62861" marT="31430" marB="31430"/>
                </a:tc>
              </a:tr>
              <a:tr h="95673">
                <a:tc>
                  <a:txBody>
                    <a:bodyPr/>
                    <a:lstStyle/>
                    <a:p>
                      <a:endParaRPr lang="en-GB" sz="1200"/>
                    </a:p>
                  </a:txBody>
                  <a:tcPr marL="13096" marR="13096" marT="13096" marB="13096">
                    <a:lnL>
                      <a:noFill/>
                    </a:lnL>
                    <a:lnR>
                      <a:noFill/>
                    </a:lnR>
                    <a:lnT>
                      <a:noFill/>
                    </a:lnT>
                    <a:lnB>
                      <a:noFill/>
                    </a:lnB>
                    <a:solidFill>
                      <a:srgbClr val="FFFFFF"/>
                    </a:solidFill>
                  </a:tcPr>
                </a:tc>
                <a:tc>
                  <a:txBody>
                    <a:bodyPr/>
                    <a:lstStyle/>
                    <a:p>
                      <a:endParaRPr lang="en-GB" sz="1200"/>
                    </a:p>
                  </a:txBody>
                  <a:tcPr marL="62861" marR="62861" marT="31430" marB="31430">
                    <a:lnL>
                      <a:noFill/>
                    </a:lnL>
                  </a:tcPr>
                </a:tc>
                <a:tc>
                  <a:txBody>
                    <a:bodyPr/>
                    <a:lstStyle/>
                    <a:p>
                      <a:endParaRPr lang="en-GB" sz="1200"/>
                    </a:p>
                  </a:txBody>
                  <a:tcPr marL="62861" marR="62861" marT="31430" marB="31430"/>
                </a:tc>
                <a:tc>
                  <a:txBody>
                    <a:bodyPr/>
                    <a:lstStyle/>
                    <a:p>
                      <a:endParaRPr lang="en-GB" sz="1200"/>
                    </a:p>
                  </a:txBody>
                  <a:tcPr marL="62861" marR="62861" marT="31430" marB="31430"/>
                </a:tc>
                <a:tc>
                  <a:txBody>
                    <a:bodyPr/>
                    <a:lstStyle/>
                    <a:p>
                      <a:endParaRPr lang="en-GB" sz="1200"/>
                    </a:p>
                  </a:txBody>
                  <a:tcPr marL="62861" marR="62861" marT="31430" marB="31430"/>
                </a:tc>
                <a:tc>
                  <a:txBody>
                    <a:bodyPr/>
                    <a:lstStyle/>
                    <a:p>
                      <a:endParaRPr lang="en-GB" sz="1200"/>
                    </a:p>
                  </a:txBody>
                  <a:tcPr marL="62861" marR="62861" marT="31430" marB="31430"/>
                </a:tc>
              </a:tr>
              <a:tr h="952500">
                <a:tc>
                  <a:txBody>
                    <a:bodyPr/>
                    <a:lstStyle/>
                    <a:p>
                      <a:endParaRPr lang="en-GB" sz="1200"/>
                    </a:p>
                  </a:txBody>
                  <a:tcPr marL="62861" marR="62861" marT="31430" marB="31430">
                    <a:lnL>
                      <a:noFill/>
                    </a:lnL>
                    <a:lnR>
                      <a:noFill/>
                    </a:lnR>
                    <a:lnT>
                      <a:noFill/>
                    </a:lnT>
                    <a:lnB>
                      <a:noFill/>
                    </a:lnB>
                    <a:solidFill>
                      <a:srgbClr val="FFFFFF"/>
                    </a:solidFill>
                  </a:tcPr>
                </a:tc>
                <a:tc>
                  <a:txBody>
                    <a:bodyPr/>
                    <a:lstStyle/>
                    <a:p>
                      <a:pPr algn="ctr"/>
                      <a:r>
                        <a:rPr lang="en-GB" sz="2000" b="1" i="1" dirty="0"/>
                        <a:t>Staphylococcus</a:t>
                      </a:r>
                      <a:endParaRPr lang="en-GB" sz="2000" dirty="0"/>
                    </a:p>
                  </a:txBody>
                  <a:tcPr marL="62861" marR="62861" marT="31430" marB="31430">
                    <a:lnL>
                      <a:noFill/>
                    </a:lnL>
                    <a:lnR>
                      <a:noFill/>
                    </a:lnR>
                    <a:lnB>
                      <a:noFill/>
                    </a:lnB>
                    <a:solidFill>
                      <a:srgbClr val="FFFFFF"/>
                    </a:solidFill>
                  </a:tcPr>
                </a:tc>
                <a:tc gridSpan="3">
                  <a:txBody>
                    <a:bodyPr/>
                    <a:lstStyle/>
                    <a:p>
                      <a:pPr algn="ctr"/>
                      <a:r>
                        <a:rPr lang="en-GB" sz="2000" b="1" dirty="0" err="1"/>
                        <a:t>Enterobacteriaceae</a:t>
                      </a:r>
                      <a:endParaRPr lang="en-GB" sz="2000" dirty="0"/>
                    </a:p>
                  </a:txBody>
                  <a:tcPr marL="62861" marR="62861" marT="31430" marB="31430">
                    <a:lnL>
                      <a:noFill/>
                    </a:lnL>
                    <a:lnR>
                      <a:noFill/>
                    </a:lnR>
                    <a:lnB>
                      <a:noFill/>
                    </a:lnB>
                    <a:solidFill>
                      <a:srgbClr val="FFFFFF"/>
                    </a:solidFill>
                  </a:tcPr>
                </a:tc>
                <a:tc hMerge="1">
                  <a:txBody>
                    <a:bodyPr/>
                    <a:lstStyle/>
                    <a:p>
                      <a:endParaRPr lang="en-GB"/>
                    </a:p>
                  </a:txBody>
                  <a:tcPr/>
                </a:tc>
                <a:tc hMerge="1">
                  <a:txBody>
                    <a:bodyPr/>
                    <a:lstStyle/>
                    <a:p>
                      <a:endParaRPr lang="en-GB"/>
                    </a:p>
                  </a:txBody>
                  <a:tcPr/>
                </a:tc>
                <a:tc>
                  <a:txBody>
                    <a:bodyPr/>
                    <a:lstStyle/>
                    <a:p>
                      <a:pPr algn="ctr"/>
                      <a:r>
                        <a:rPr lang="en-GB" sz="2000" b="1" i="1" dirty="0"/>
                        <a:t>Pseudomonas</a:t>
                      </a:r>
                      <a:r>
                        <a:rPr lang="en-GB" sz="1200" b="1" i="1" dirty="0"/>
                        <a:t> </a:t>
                      </a:r>
                      <a:r>
                        <a:rPr lang="en-GB" sz="2000" b="1" i="1" dirty="0" err="1"/>
                        <a:t>aeruginosa</a:t>
                      </a:r>
                      <a:endParaRPr lang="en-GB" sz="2000" dirty="0"/>
                    </a:p>
                  </a:txBody>
                  <a:tcPr marL="62861" marR="62861" marT="31430" marB="31430">
                    <a:lnL>
                      <a:noFill/>
                    </a:lnL>
                    <a:lnR>
                      <a:noFill/>
                    </a:lnR>
                    <a:lnB>
                      <a:noFill/>
                    </a:lnB>
                    <a:solidFill>
                      <a:srgbClr val="FFFFFF"/>
                    </a:solidFill>
                  </a:tcPr>
                </a:tc>
              </a:tr>
              <a:tr h="666750">
                <a:tc>
                  <a:txBody>
                    <a:bodyPr/>
                    <a:lstStyle/>
                    <a:p>
                      <a:endParaRPr lang="en-GB" sz="1200"/>
                    </a:p>
                  </a:txBody>
                  <a:tcPr marL="62861" marR="62861" marT="31430" marB="31430">
                    <a:lnL>
                      <a:noFill/>
                    </a:lnL>
                    <a:lnR>
                      <a:noFill/>
                    </a:lnR>
                    <a:lnT>
                      <a:noFill/>
                    </a:lnT>
                    <a:lnB>
                      <a:noFill/>
                    </a:lnB>
                    <a:solidFill>
                      <a:srgbClr val="FFFFFF"/>
                    </a:solidFill>
                  </a:tcPr>
                </a:tc>
                <a:tc>
                  <a:txBody>
                    <a:bodyPr/>
                    <a:lstStyle/>
                    <a:p>
                      <a:endParaRPr lang="en-GB" sz="2000" dirty="0"/>
                    </a:p>
                  </a:txBody>
                  <a:tcPr marL="62861" marR="62861" marT="31430" marB="31430">
                    <a:lnL>
                      <a:noFill/>
                    </a:lnL>
                    <a:lnR>
                      <a:noFill/>
                    </a:lnR>
                    <a:lnT>
                      <a:noFill/>
                    </a:lnT>
                    <a:lnB>
                      <a:noFill/>
                    </a:lnB>
                    <a:solidFill>
                      <a:srgbClr val="FFFFFF"/>
                    </a:solidFill>
                  </a:tcPr>
                </a:tc>
                <a:tc>
                  <a:txBody>
                    <a:bodyPr/>
                    <a:lstStyle/>
                    <a:p>
                      <a:pPr algn="ctr"/>
                      <a:r>
                        <a:rPr lang="en-GB" sz="2000" b="1" dirty="0"/>
                        <a:t>Intestinal</a:t>
                      </a:r>
                      <a:endParaRPr lang="en-GB" sz="2000" dirty="0"/>
                    </a:p>
                  </a:txBody>
                  <a:tcPr marL="62861" marR="62861" marT="31430" marB="31430">
                    <a:lnL>
                      <a:noFill/>
                    </a:lnL>
                    <a:lnR>
                      <a:noFill/>
                    </a:lnR>
                    <a:lnT>
                      <a:noFill/>
                    </a:lnT>
                    <a:lnB>
                      <a:noFill/>
                    </a:lnB>
                    <a:solidFill>
                      <a:srgbClr val="FFFFFF"/>
                    </a:solidFill>
                  </a:tcPr>
                </a:tc>
                <a:tc>
                  <a:txBody>
                    <a:bodyPr/>
                    <a:lstStyle/>
                    <a:p>
                      <a:pPr algn="ctr"/>
                      <a:r>
                        <a:rPr lang="en-GB" sz="2000" b="1" dirty="0"/>
                        <a:t>Urinary</a:t>
                      </a:r>
                      <a:endParaRPr lang="en-GB" sz="2000" dirty="0"/>
                    </a:p>
                  </a:txBody>
                  <a:tcPr marL="62861" marR="62861" marT="31430" marB="31430">
                    <a:lnL>
                      <a:noFill/>
                    </a:lnL>
                    <a:lnR>
                      <a:noFill/>
                    </a:lnR>
                    <a:lnT>
                      <a:noFill/>
                    </a:lnT>
                    <a:lnB>
                      <a:noFill/>
                    </a:lnB>
                    <a:solidFill>
                      <a:srgbClr val="FFFFFF"/>
                    </a:solidFill>
                  </a:tcPr>
                </a:tc>
                <a:tc>
                  <a:txBody>
                    <a:bodyPr/>
                    <a:lstStyle/>
                    <a:p>
                      <a:pPr algn="ctr"/>
                      <a:r>
                        <a:rPr lang="en-GB" sz="2000" b="1" dirty="0"/>
                        <a:t>Blood and tissues</a:t>
                      </a:r>
                      <a:endParaRPr lang="en-GB" sz="2000" dirty="0"/>
                    </a:p>
                  </a:txBody>
                  <a:tcPr marL="62861" marR="62861" marT="31430" marB="31430">
                    <a:lnL>
                      <a:noFill/>
                    </a:lnL>
                    <a:lnR>
                      <a:noFill/>
                    </a:lnR>
                    <a:lnT>
                      <a:noFill/>
                    </a:lnT>
                    <a:lnB>
                      <a:noFill/>
                    </a:lnB>
                    <a:solidFill>
                      <a:srgbClr val="FFFFFF"/>
                    </a:solidFill>
                  </a:tcPr>
                </a:tc>
                <a:tc>
                  <a:txBody>
                    <a:bodyPr/>
                    <a:lstStyle/>
                    <a:p>
                      <a:endParaRPr lang="en-GB" sz="1200"/>
                    </a:p>
                  </a:txBody>
                  <a:tcPr marL="62861" marR="62861" marT="31430" marB="31430">
                    <a:lnL>
                      <a:noFill/>
                    </a:lnL>
                    <a:lnR>
                      <a:noFill/>
                    </a:lnR>
                    <a:lnT>
                      <a:noFill/>
                    </a:lnT>
                    <a:lnB>
                      <a:noFill/>
                    </a:lnB>
                    <a:solidFill>
                      <a:srgbClr val="FFFFFF"/>
                    </a:solidFill>
                  </a:tcPr>
                </a:tc>
              </a:tr>
              <a:tr h="2952751">
                <a:tc>
                  <a:txBody>
                    <a:bodyPr/>
                    <a:lstStyle/>
                    <a:p>
                      <a:r>
                        <a:rPr lang="en-GB" sz="2000" dirty="0"/>
                        <a:t>Set 1</a:t>
                      </a:r>
                      <a:br>
                        <a:rPr lang="en-GB" sz="2000" dirty="0"/>
                      </a:br>
                      <a:r>
                        <a:rPr lang="en-GB" sz="2000" dirty="0"/>
                        <a:t>First choice</a:t>
                      </a:r>
                    </a:p>
                  </a:txBody>
                  <a:tcPr marL="62861" marR="62861" marT="31430" marB="31430">
                    <a:lnL>
                      <a:noFill/>
                    </a:lnL>
                    <a:lnR>
                      <a:noFill/>
                    </a:lnR>
                    <a:lnT>
                      <a:noFill/>
                    </a:lnT>
                    <a:lnB>
                      <a:noFill/>
                    </a:lnB>
                    <a:solidFill>
                      <a:srgbClr val="FFFFFF"/>
                    </a:solidFill>
                  </a:tcPr>
                </a:tc>
                <a:tc>
                  <a:txBody>
                    <a:bodyPr/>
                    <a:lstStyle/>
                    <a:p>
                      <a:r>
                        <a:rPr lang="en-GB" sz="2000" dirty="0" err="1"/>
                        <a:t>benzylpenicillin</a:t>
                      </a:r>
                      <a:r>
                        <a:rPr lang="en-GB" sz="2000" dirty="0"/>
                        <a:t/>
                      </a:r>
                      <a:br>
                        <a:rPr lang="en-GB" sz="2000" dirty="0"/>
                      </a:br>
                      <a:r>
                        <a:rPr lang="en-GB" sz="2000" dirty="0" err="1"/>
                        <a:t>oxacillin</a:t>
                      </a:r>
                      <a:r>
                        <a:rPr lang="en-GB" sz="2000" dirty="0"/>
                        <a:t/>
                      </a:r>
                      <a:br>
                        <a:rPr lang="en-GB" sz="2000" dirty="0"/>
                      </a:br>
                      <a:r>
                        <a:rPr lang="en-GB" sz="2000" dirty="0"/>
                        <a:t>erythromycin</a:t>
                      </a:r>
                      <a:br>
                        <a:rPr lang="en-GB" sz="2000" dirty="0"/>
                      </a:br>
                      <a:r>
                        <a:rPr lang="en-GB" sz="2000" dirty="0"/>
                        <a:t>tetracycline</a:t>
                      </a:r>
                      <a:br>
                        <a:rPr lang="en-GB" sz="2000" dirty="0"/>
                      </a:br>
                      <a:r>
                        <a:rPr lang="en-GB" sz="2000" dirty="0"/>
                        <a:t>chloramphenicol</a:t>
                      </a:r>
                    </a:p>
                  </a:txBody>
                  <a:tcPr marL="62861" marR="62861" marT="31430" marB="31430">
                    <a:lnL>
                      <a:noFill/>
                    </a:lnL>
                    <a:lnR>
                      <a:noFill/>
                    </a:lnR>
                    <a:lnT>
                      <a:noFill/>
                    </a:lnT>
                    <a:lnB>
                      <a:noFill/>
                    </a:lnB>
                    <a:solidFill>
                      <a:srgbClr val="FFFFFF"/>
                    </a:solidFill>
                  </a:tcPr>
                </a:tc>
                <a:tc>
                  <a:txBody>
                    <a:bodyPr/>
                    <a:lstStyle/>
                    <a:p>
                      <a:r>
                        <a:rPr lang="en-GB" sz="2000" dirty="0"/>
                        <a:t>ampicillin</a:t>
                      </a:r>
                      <a:br>
                        <a:rPr lang="en-GB" sz="2000" dirty="0"/>
                      </a:br>
                      <a:r>
                        <a:rPr lang="en-GB" sz="1600" dirty="0"/>
                        <a:t>chloramphenicol</a:t>
                      </a:r>
                      <a:r>
                        <a:rPr lang="en-GB" sz="2000" dirty="0"/>
                        <a:t/>
                      </a:r>
                      <a:br>
                        <a:rPr lang="en-GB" sz="2000" dirty="0"/>
                      </a:br>
                      <a:r>
                        <a:rPr lang="en-GB" sz="2000" dirty="0"/>
                        <a:t>co-</a:t>
                      </a:r>
                      <a:r>
                        <a:rPr lang="en-GB" sz="2000" dirty="0" err="1"/>
                        <a:t>trimoxazole</a:t>
                      </a:r>
                      <a:r>
                        <a:rPr lang="en-GB" sz="2000" dirty="0"/>
                        <a:t/>
                      </a:r>
                      <a:br>
                        <a:rPr lang="en-GB" sz="2000" dirty="0"/>
                      </a:br>
                      <a:r>
                        <a:rPr lang="en-GB" sz="2000" dirty="0" err="1"/>
                        <a:t>nalidixic</a:t>
                      </a:r>
                      <a:r>
                        <a:rPr lang="en-GB" sz="2000" dirty="0"/>
                        <a:t> acid</a:t>
                      </a:r>
                      <a:br>
                        <a:rPr lang="en-GB" sz="2000" dirty="0"/>
                      </a:br>
                      <a:r>
                        <a:rPr lang="en-GB" sz="2000" dirty="0"/>
                        <a:t>tetracycline</a:t>
                      </a:r>
                    </a:p>
                  </a:txBody>
                  <a:tcPr marL="62861" marR="62861" marT="31430" marB="31430">
                    <a:lnL>
                      <a:noFill/>
                    </a:lnL>
                    <a:lnR>
                      <a:noFill/>
                    </a:lnR>
                    <a:lnT>
                      <a:noFill/>
                    </a:lnT>
                    <a:lnB>
                      <a:noFill/>
                    </a:lnB>
                    <a:solidFill>
                      <a:srgbClr val="FFFFFF"/>
                    </a:solidFill>
                  </a:tcPr>
                </a:tc>
                <a:tc>
                  <a:txBody>
                    <a:bodyPr/>
                    <a:lstStyle/>
                    <a:p>
                      <a:r>
                        <a:rPr lang="en-GB" sz="2000" dirty="0" err="1"/>
                        <a:t>sulfonamide</a:t>
                      </a:r>
                      <a:r>
                        <a:rPr lang="en-GB" sz="2000" dirty="0"/>
                        <a:t/>
                      </a:r>
                      <a:br>
                        <a:rPr lang="en-GB" sz="2000" dirty="0"/>
                      </a:br>
                      <a:r>
                        <a:rPr lang="en-GB" sz="1600" dirty="0"/>
                        <a:t>trimethoprim</a:t>
                      </a:r>
                      <a:r>
                        <a:rPr lang="en-GB" sz="2000" dirty="0"/>
                        <a:t/>
                      </a:r>
                      <a:br>
                        <a:rPr lang="en-GB" sz="2000" dirty="0"/>
                      </a:br>
                      <a:r>
                        <a:rPr lang="en-GB" sz="1800" dirty="0"/>
                        <a:t>co-</a:t>
                      </a:r>
                      <a:r>
                        <a:rPr lang="en-GB" sz="1800" dirty="0" err="1"/>
                        <a:t>trimoxazole</a:t>
                      </a:r>
                      <a:r>
                        <a:rPr lang="en-GB" sz="2000" dirty="0"/>
                        <a:t/>
                      </a:r>
                      <a:br>
                        <a:rPr lang="en-GB" sz="2000" dirty="0"/>
                      </a:br>
                      <a:r>
                        <a:rPr lang="en-GB" sz="2000" dirty="0"/>
                        <a:t>ampicillin</a:t>
                      </a:r>
                      <a:br>
                        <a:rPr lang="en-GB" sz="2000" dirty="0"/>
                      </a:br>
                      <a:r>
                        <a:rPr lang="en-GB" sz="1800" dirty="0" err="1"/>
                        <a:t>nitrofurantoin</a:t>
                      </a:r>
                      <a:r>
                        <a:rPr lang="en-GB" sz="2000" dirty="0"/>
                        <a:t/>
                      </a:r>
                      <a:br>
                        <a:rPr lang="en-GB" sz="2000" dirty="0"/>
                      </a:br>
                      <a:r>
                        <a:rPr lang="en-GB" sz="2000" dirty="0" err="1"/>
                        <a:t>nalidixic</a:t>
                      </a:r>
                      <a:r>
                        <a:rPr lang="en-GB" sz="2000" dirty="0"/>
                        <a:t> acid</a:t>
                      </a:r>
                      <a:br>
                        <a:rPr lang="en-GB" sz="2000" dirty="0"/>
                      </a:br>
                      <a:r>
                        <a:rPr lang="en-GB" sz="2000" dirty="0"/>
                        <a:t>tetracycline</a:t>
                      </a:r>
                    </a:p>
                  </a:txBody>
                  <a:tcPr marL="62861" marR="62861" marT="31430" marB="31430">
                    <a:lnL>
                      <a:noFill/>
                    </a:lnL>
                    <a:lnR>
                      <a:noFill/>
                    </a:lnR>
                    <a:lnT>
                      <a:noFill/>
                    </a:lnT>
                    <a:lnB>
                      <a:noFill/>
                    </a:lnB>
                    <a:solidFill>
                      <a:srgbClr val="FFFFFF"/>
                    </a:solidFill>
                  </a:tcPr>
                </a:tc>
                <a:tc>
                  <a:txBody>
                    <a:bodyPr/>
                    <a:lstStyle/>
                    <a:p>
                      <a:r>
                        <a:rPr lang="en-GB" sz="2000" dirty="0"/>
                        <a:t>ampicillin</a:t>
                      </a:r>
                      <a:br>
                        <a:rPr lang="en-GB" sz="2000" dirty="0"/>
                      </a:br>
                      <a:r>
                        <a:rPr lang="en-GB" sz="1600" dirty="0"/>
                        <a:t>chloramphenicol</a:t>
                      </a:r>
                      <a:r>
                        <a:rPr lang="en-GB" sz="2000" dirty="0"/>
                        <a:t/>
                      </a:r>
                      <a:br>
                        <a:rPr lang="en-GB" sz="2000" dirty="0"/>
                      </a:br>
                      <a:r>
                        <a:rPr lang="en-GB" sz="1800" dirty="0"/>
                        <a:t>co-</a:t>
                      </a:r>
                      <a:r>
                        <a:rPr lang="en-GB" sz="1800" dirty="0" err="1"/>
                        <a:t>trimoxazole</a:t>
                      </a:r>
                      <a:r>
                        <a:rPr lang="en-GB" sz="2000" dirty="0"/>
                        <a:t/>
                      </a:r>
                      <a:br>
                        <a:rPr lang="en-GB" sz="2000" dirty="0"/>
                      </a:br>
                      <a:r>
                        <a:rPr lang="en-GB" sz="2000" dirty="0"/>
                        <a:t>tetracycline</a:t>
                      </a:r>
                      <a:br>
                        <a:rPr lang="en-GB" sz="2000" dirty="0"/>
                      </a:br>
                      <a:r>
                        <a:rPr lang="en-GB" sz="2000" dirty="0" err="1"/>
                        <a:t>cefalotin</a:t>
                      </a:r>
                      <a:r>
                        <a:rPr lang="en-GB" sz="2000" dirty="0"/>
                        <a:t/>
                      </a:r>
                      <a:br>
                        <a:rPr lang="en-GB" sz="2000" dirty="0"/>
                      </a:br>
                      <a:r>
                        <a:rPr lang="en-GB" sz="2000" dirty="0"/>
                        <a:t>gentamicin</a:t>
                      </a:r>
                    </a:p>
                  </a:txBody>
                  <a:tcPr marL="62861" marR="62861" marT="31430" marB="31430">
                    <a:lnL>
                      <a:noFill/>
                    </a:lnL>
                    <a:lnR>
                      <a:noFill/>
                    </a:lnR>
                    <a:lnT>
                      <a:noFill/>
                    </a:lnT>
                    <a:lnB>
                      <a:noFill/>
                    </a:lnB>
                    <a:solidFill>
                      <a:srgbClr val="FFFFFF"/>
                    </a:solidFill>
                  </a:tcPr>
                </a:tc>
                <a:tc>
                  <a:txBody>
                    <a:bodyPr/>
                    <a:lstStyle/>
                    <a:p>
                      <a:r>
                        <a:rPr lang="en-GB" sz="2000" dirty="0" err="1"/>
                        <a:t>piperacillin</a:t>
                      </a:r>
                      <a:r>
                        <a:rPr lang="en-GB" sz="2000" dirty="0"/>
                        <a:t/>
                      </a:r>
                      <a:br>
                        <a:rPr lang="en-GB" sz="2000" dirty="0"/>
                      </a:br>
                      <a:r>
                        <a:rPr lang="en-GB" sz="2000" dirty="0"/>
                        <a:t>gentamicin</a:t>
                      </a:r>
                      <a:br>
                        <a:rPr lang="en-GB" sz="2000" dirty="0"/>
                      </a:br>
                      <a:r>
                        <a:rPr lang="en-GB" sz="2000" dirty="0"/>
                        <a:t>tobramycin</a:t>
                      </a:r>
                    </a:p>
                  </a:txBody>
                  <a:tcPr marL="62861" marR="62861" marT="31430" marB="31430">
                    <a:lnL>
                      <a:noFill/>
                    </a:lnL>
                    <a:lnR>
                      <a:noFill/>
                    </a:lnR>
                    <a:lnT>
                      <a:noFill/>
                    </a:lnT>
                    <a:lnB>
                      <a:noFill/>
                    </a:lnB>
                    <a:solidFill>
                      <a:srgbClr val="FFFFFF"/>
                    </a:solidFill>
                  </a:tcPr>
                </a:tc>
              </a:tr>
              <a:tr h="1523999">
                <a:tc>
                  <a:txBody>
                    <a:bodyPr/>
                    <a:lstStyle/>
                    <a:p>
                      <a:r>
                        <a:rPr lang="en-GB" sz="2000" dirty="0"/>
                        <a:t>Set 2</a:t>
                      </a:r>
                      <a:br>
                        <a:rPr lang="en-GB" sz="2000" dirty="0"/>
                      </a:br>
                      <a:r>
                        <a:rPr lang="en-GB" sz="2000" dirty="0"/>
                        <a:t>Additional drugs</a:t>
                      </a:r>
                    </a:p>
                  </a:txBody>
                  <a:tcPr marL="62861" marR="62861" marT="31430" marB="31430">
                    <a:lnL>
                      <a:noFill/>
                    </a:lnL>
                    <a:lnR>
                      <a:noFill/>
                    </a:lnR>
                    <a:lnT>
                      <a:noFill/>
                    </a:lnT>
                    <a:lnB>
                      <a:noFill/>
                    </a:lnB>
                    <a:solidFill>
                      <a:srgbClr val="FFFFFF"/>
                    </a:solidFill>
                  </a:tcPr>
                </a:tc>
                <a:tc>
                  <a:txBody>
                    <a:bodyPr/>
                    <a:lstStyle/>
                    <a:p>
                      <a:r>
                        <a:rPr lang="en-GB" sz="2000" dirty="0"/>
                        <a:t>gentamicin</a:t>
                      </a:r>
                      <a:br>
                        <a:rPr lang="en-GB" sz="2000" dirty="0"/>
                      </a:br>
                      <a:r>
                        <a:rPr lang="en-GB" sz="2000" dirty="0" err="1"/>
                        <a:t>amikacin</a:t>
                      </a:r>
                      <a:r>
                        <a:rPr lang="en-GB" sz="2000" dirty="0"/>
                        <a:t/>
                      </a:r>
                      <a:br>
                        <a:rPr lang="en-GB" sz="2000" dirty="0"/>
                      </a:br>
                      <a:r>
                        <a:rPr lang="en-GB" sz="2000" dirty="0"/>
                        <a:t>co-</a:t>
                      </a:r>
                      <a:r>
                        <a:rPr lang="en-GB" sz="2000" dirty="0" err="1"/>
                        <a:t>trimoxazole</a:t>
                      </a:r>
                      <a:r>
                        <a:rPr lang="en-GB" sz="2000" dirty="0"/>
                        <a:t/>
                      </a:r>
                      <a:br>
                        <a:rPr lang="en-GB" sz="2000" dirty="0"/>
                      </a:br>
                      <a:r>
                        <a:rPr lang="en-GB" sz="2000" dirty="0"/>
                        <a:t>clindamycin</a:t>
                      </a:r>
                    </a:p>
                  </a:txBody>
                  <a:tcPr marL="62861" marR="62861" marT="31430" marB="31430">
                    <a:lnL>
                      <a:noFill/>
                    </a:lnL>
                    <a:lnR>
                      <a:noFill/>
                    </a:lnR>
                    <a:lnT>
                      <a:noFill/>
                    </a:lnT>
                    <a:lnB>
                      <a:noFill/>
                    </a:lnB>
                    <a:solidFill>
                      <a:srgbClr val="FFFFFF"/>
                    </a:solidFill>
                  </a:tcPr>
                </a:tc>
                <a:tc>
                  <a:txBody>
                    <a:bodyPr/>
                    <a:lstStyle/>
                    <a:p>
                      <a:r>
                        <a:rPr lang="en-GB" sz="2000" dirty="0" err="1"/>
                        <a:t>norfloxacin</a:t>
                      </a:r>
                      <a:endParaRPr lang="en-GB" sz="2000" dirty="0"/>
                    </a:p>
                  </a:txBody>
                  <a:tcPr marL="62861" marR="62861" marT="31430" marB="31430">
                    <a:lnL>
                      <a:noFill/>
                    </a:lnL>
                    <a:lnR>
                      <a:noFill/>
                    </a:lnR>
                    <a:lnT>
                      <a:noFill/>
                    </a:lnT>
                    <a:lnB>
                      <a:noFill/>
                    </a:lnB>
                    <a:solidFill>
                      <a:srgbClr val="FFFFFF"/>
                    </a:solidFill>
                  </a:tcPr>
                </a:tc>
                <a:tc>
                  <a:txBody>
                    <a:bodyPr/>
                    <a:lstStyle/>
                    <a:p>
                      <a:r>
                        <a:rPr lang="en-GB" sz="2000" dirty="0" err="1"/>
                        <a:t>norfloxacin</a:t>
                      </a:r>
                      <a:r>
                        <a:rPr lang="en-GB" sz="2000" dirty="0"/>
                        <a:t/>
                      </a:r>
                      <a:br>
                        <a:rPr lang="en-GB" sz="2000" dirty="0"/>
                      </a:br>
                      <a:r>
                        <a:rPr lang="en-GB" sz="1600" dirty="0"/>
                        <a:t>chloramphenicol</a:t>
                      </a:r>
                      <a:r>
                        <a:rPr lang="en-GB" sz="2000" dirty="0"/>
                        <a:t/>
                      </a:r>
                      <a:br>
                        <a:rPr lang="en-GB" sz="2000" dirty="0"/>
                      </a:br>
                      <a:r>
                        <a:rPr lang="en-GB" sz="2000" dirty="0"/>
                        <a:t>gentamicin</a:t>
                      </a:r>
                    </a:p>
                  </a:txBody>
                  <a:tcPr marL="62861" marR="62861" marT="31430" marB="31430">
                    <a:lnL>
                      <a:noFill/>
                    </a:lnL>
                    <a:lnR>
                      <a:noFill/>
                    </a:lnR>
                    <a:lnT>
                      <a:noFill/>
                    </a:lnT>
                    <a:lnB>
                      <a:noFill/>
                    </a:lnB>
                    <a:solidFill>
                      <a:srgbClr val="FFFFFF"/>
                    </a:solidFill>
                  </a:tcPr>
                </a:tc>
                <a:tc>
                  <a:txBody>
                    <a:bodyPr/>
                    <a:lstStyle/>
                    <a:p>
                      <a:r>
                        <a:rPr lang="en-GB" sz="2000" dirty="0"/>
                        <a:t>cefuroxime</a:t>
                      </a:r>
                      <a:br>
                        <a:rPr lang="en-GB" sz="2000" dirty="0"/>
                      </a:br>
                      <a:r>
                        <a:rPr lang="en-GB" sz="2000" dirty="0"/>
                        <a:t>ceftriaxone</a:t>
                      </a:r>
                      <a:br>
                        <a:rPr lang="en-GB" sz="2000" dirty="0"/>
                      </a:br>
                      <a:r>
                        <a:rPr lang="en-GB" sz="2000" dirty="0"/>
                        <a:t>ciprofloxacin</a:t>
                      </a:r>
                      <a:br>
                        <a:rPr lang="en-GB" sz="2000" dirty="0"/>
                      </a:br>
                      <a:r>
                        <a:rPr lang="en-GB" sz="2000" dirty="0" err="1"/>
                        <a:t>piperacillin</a:t>
                      </a:r>
                      <a:r>
                        <a:rPr lang="en-GB" sz="2000" dirty="0"/>
                        <a:t/>
                      </a:r>
                      <a:br>
                        <a:rPr lang="en-GB" sz="2000" dirty="0"/>
                      </a:br>
                      <a:r>
                        <a:rPr lang="en-GB" sz="2000" dirty="0" err="1"/>
                        <a:t>amikacin</a:t>
                      </a:r>
                      <a:endParaRPr lang="en-GB" sz="2000" dirty="0"/>
                    </a:p>
                  </a:txBody>
                  <a:tcPr marL="62861" marR="62861" marT="31430" marB="31430">
                    <a:lnL>
                      <a:noFill/>
                    </a:lnL>
                    <a:lnR>
                      <a:noFill/>
                    </a:lnR>
                    <a:lnT>
                      <a:noFill/>
                    </a:lnT>
                    <a:lnB>
                      <a:noFill/>
                    </a:lnB>
                    <a:solidFill>
                      <a:srgbClr val="FFFFFF"/>
                    </a:solidFill>
                  </a:tcPr>
                </a:tc>
                <a:tc>
                  <a:txBody>
                    <a:bodyPr/>
                    <a:lstStyle/>
                    <a:p>
                      <a:r>
                        <a:rPr lang="en-GB" sz="2000" dirty="0" err="1"/>
                        <a:t>amikacin</a:t>
                      </a:r>
                      <a:endParaRPr lang="en-GB" sz="2000" dirty="0"/>
                    </a:p>
                  </a:txBody>
                  <a:tcPr marL="62861" marR="62861" marT="31430" marB="3143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1452510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0" y="0"/>
            <a:ext cx="9144000" cy="6858000"/>
          </a:xfrm>
        </p:spPr>
        <p:txBody>
          <a:bodyPr/>
          <a:lstStyle/>
          <a:p>
            <a:endParaRPr lang="en-GB" dirty="0" smtClean="0"/>
          </a:p>
          <a:p>
            <a:endParaRPr lang="en-GB" dirty="0"/>
          </a:p>
          <a:p>
            <a:endParaRPr lang="en-GB" dirty="0" smtClean="0"/>
          </a:p>
          <a:p>
            <a:r>
              <a:rPr lang="en-GB" dirty="0" smtClean="0"/>
              <a:t>The </a:t>
            </a:r>
            <a:r>
              <a:rPr lang="en-GB" i="1" dirty="0" err="1"/>
              <a:t>benzylpenicillin</a:t>
            </a:r>
            <a:r>
              <a:rPr lang="en-GB" dirty="0"/>
              <a:t> disc is used to test susceptibility to all </a:t>
            </a:r>
            <a:r>
              <a:rPr lang="el-GR" dirty="0"/>
              <a:t>β-</a:t>
            </a:r>
            <a:r>
              <a:rPr lang="en-GB" dirty="0"/>
              <a:t>lactamase-sensitive </a:t>
            </a:r>
            <a:r>
              <a:rPr lang="en-GB" dirty="0" err="1"/>
              <a:t>penicillins</a:t>
            </a:r>
            <a:r>
              <a:rPr lang="en-GB" dirty="0"/>
              <a:t> (such as oral </a:t>
            </a:r>
            <a:r>
              <a:rPr lang="en-GB" dirty="0" err="1"/>
              <a:t>phenoxymethylpenicillin</a:t>
            </a:r>
            <a:r>
              <a:rPr lang="en-GB" dirty="0"/>
              <a:t> and </a:t>
            </a:r>
            <a:r>
              <a:rPr lang="en-GB" dirty="0" err="1"/>
              <a:t>pheneticillin</a:t>
            </a:r>
            <a:r>
              <a:rPr lang="en-GB" dirty="0"/>
              <a:t>). </a:t>
            </a:r>
            <a:endParaRPr lang="en-GB" dirty="0" smtClean="0"/>
          </a:p>
          <a:p>
            <a:r>
              <a:rPr lang="en-GB" dirty="0" smtClean="0"/>
              <a:t>Isolates </a:t>
            </a:r>
            <a:r>
              <a:rPr lang="en-GB" dirty="0"/>
              <a:t>of staphylococci </a:t>
            </a:r>
            <a:r>
              <a:rPr lang="en-GB" dirty="0" smtClean="0"/>
              <a:t>that are resistant, </a:t>
            </a:r>
            <a:r>
              <a:rPr lang="en-GB" dirty="0"/>
              <a:t>produce </a:t>
            </a:r>
            <a:r>
              <a:rPr lang="el-GR" dirty="0"/>
              <a:t>β-</a:t>
            </a:r>
            <a:r>
              <a:rPr lang="en-GB" dirty="0" smtClean="0"/>
              <a:t>lactamase, so should </a:t>
            </a:r>
            <a:r>
              <a:rPr lang="en-GB" dirty="0"/>
              <a:t>be treated with a </a:t>
            </a:r>
            <a:r>
              <a:rPr lang="el-GR" dirty="0"/>
              <a:t>β-</a:t>
            </a:r>
            <a:r>
              <a:rPr lang="en-GB" dirty="0"/>
              <a:t>lactamase-resistant penicillin or with another antibiotic, such as erythromycin.</a:t>
            </a:r>
          </a:p>
        </p:txBody>
      </p:sp>
    </p:spTree>
    <p:extLst>
      <p:ext uri="{BB962C8B-B14F-4D97-AF65-F5344CB8AC3E}">
        <p14:creationId xmlns:p14="http://schemas.microsoft.com/office/powerpoint/2010/main" val="3165583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err="1"/>
              <a:t>Oxacillin</a:t>
            </a:r>
            <a:endParaRPr lang="en-GB" dirty="0"/>
          </a:p>
        </p:txBody>
      </p:sp>
      <p:sp>
        <p:nvSpPr>
          <p:cNvPr id="3" name="Content Placeholder 2"/>
          <p:cNvSpPr>
            <a:spLocks noGrp="1"/>
          </p:cNvSpPr>
          <p:nvPr>
            <p:ph idx="1"/>
          </p:nvPr>
        </p:nvSpPr>
        <p:spPr>
          <a:xfrm>
            <a:off x="0" y="1124744"/>
            <a:ext cx="9144000" cy="5733256"/>
          </a:xfrm>
        </p:spPr>
        <p:txBody>
          <a:bodyPr>
            <a:normAutofit lnSpcReduction="10000"/>
          </a:bodyPr>
          <a:lstStyle/>
          <a:p>
            <a:r>
              <a:rPr lang="en-GB" dirty="0" smtClean="0"/>
              <a:t>The </a:t>
            </a:r>
            <a:r>
              <a:rPr lang="en-GB" dirty="0" err="1"/>
              <a:t>oxacillin</a:t>
            </a:r>
            <a:r>
              <a:rPr lang="en-GB" dirty="0"/>
              <a:t> disc is representative </a:t>
            </a:r>
            <a:r>
              <a:rPr lang="en-GB" dirty="0" smtClean="0"/>
              <a:t>of </a:t>
            </a:r>
            <a:r>
              <a:rPr lang="en-GB" dirty="0"/>
              <a:t>the whole group of </a:t>
            </a:r>
            <a:r>
              <a:rPr lang="el-GR" dirty="0"/>
              <a:t>β-</a:t>
            </a:r>
            <a:r>
              <a:rPr lang="en-GB" dirty="0"/>
              <a:t>lactamase-resistant </a:t>
            </a:r>
            <a:r>
              <a:rPr lang="en-GB" dirty="0" err="1"/>
              <a:t>penicillins</a:t>
            </a:r>
            <a:r>
              <a:rPr lang="en-GB" dirty="0"/>
              <a:t> (including </a:t>
            </a:r>
            <a:r>
              <a:rPr lang="en-GB" dirty="0" err="1"/>
              <a:t>meticillin</a:t>
            </a:r>
            <a:r>
              <a:rPr lang="en-GB" dirty="0"/>
              <a:t>, </a:t>
            </a:r>
            <a:r>
              <a:rPr lang="en-GB" dirty="0" err="1"/>
              <a:t>nafcillin</a:t>
            </a:r>
            <a:r>
              <a:rPr lang="en-GB" dirty="0"/>
              <a:t>, </a:t>
            </a:r>
            <a:r>
              <a:rPr lang="en-GB" dirty="0" err="1"/>
              <a:t>cloxacillin</a:t>
            </a:r>
            <a:r>
              <a:rPr lang="en-GB" dirty="0"/>
              <a:t>, </a:t>
            </a:r>
            <a:r>
              <a:rPr lang="en-GB" dirty="0" err="1"/>
              <a:t>dicloxacillin</a:t>
            </a:r>
            <a:r>
              <a:rPr lang="en-GB" dirty="0"/>
              <a:t>, and </a:t>
            </a:r>
            <a:r>
              <a:rPr lang="en-GB" dirty="0" err="1"/>
              <a:t>flucloxacillin</a:t>
            </a:r>
            <a:r>
              <a:rPr lang="en-GB" dirty="0"/>
              <a:t>). </a:t>
            </a:r>
            <a:endParaRPr lang="en-GB" dirty="0" smtClean="0"/>
          </a:p>
          <a:p>
            <a:r>
              <a:rPr lang="en-GB" dirty="0" smtClean="0"/>
              <a:t>There </a:t>
            </a:r>
            <a:r>
              <a:rPr lang="en-GB" dirty="0"/>
              <a:t>is good clinical evidence that cross-resistance exists between the </a:t>
            </a:r>
            <a:r>
              <a:rPr lang="en-GB" dirty="0" err="1" smtClean="0"/>
              <a:t>methicillin</a:t>
            </a:r>
            <a:r>
              <a:rPr lang="en-GB" dirty="0" smtClean="0"/>
              <a:t> </a:t>
            </a:r>
            <a:r>
              <a:rPr lang="en-GB" dirty="0"/>
              <a:t>and the cephalosporin </a:t>
            </a:r>
            <a:r>
              <a:rPr lang="en-GB" dirty="0" smtClean="0"/>
              <a:t>groups.</a:t>
            </a:r>
          </a:p>
          <a:p>
            <a:endParaRPr lang="en-GB" dirty="0" smtClean="0"/>
          </a:p>
          <a:p>
            <a:r>
              <a:rPr lang="en-GB" sz="4000" i="1" dirty="0" smtClean="0">
                <a:solidFill>
                  <a:srgbClr val="00B0F0"/>
                </a:solidFill>
              </a:rPr>
              <a:t>Note: Resistance </a:t>
            </a:r>
            <a:r>
              <a:rPr lang="en-GB" sz="4000" i="1" dirty="0">
                <a:solidFill>
                  <a:srgbClr val="00B0F0"/>
                </a:solidFill>
              </a:rPr>
              <a:t>to </a:t>
            </a:r>
            <a:r>
              <a:rPr lang="en-GB" sz="4000" i="1" dirty="0" err="1" smtClean="0">
                <a:solidFill>
                  <a:srgbClr val="00B0F0"/>
                </a:solidFill>
              </a:rPr>
              <a:t>methicillin</a:t>
            </a:r>
            <a:r>
              <a:rPr lang="en-GB" sz="4000" i="1" dirty="0" smtClean="0">
                <a:solidFill>
                  <a:srgbClr val="00B0F0"/>
                </a:solidFill>
              </a:rPr>
              <a:t> </a:t>
            </a:r>
            <a:r>
              <a:rPr lang="en-GB" sz="4000" i="1" dirty="0">
                <a:solidFill>
                  <a:srgbClr val="00B0F0"/>
                </a:solidFill>
              </a:rPr>
              <a:t>and related drugs is often of the </a:t>
            </a:r>
            <a:r>
              <a:rPr lang="en-GB" sz="4000" i="1" dirty="0" smtClean="0">
                <a:solidFill>
                  <a:srgbClr val="00B0F0"/>
                </a:solidFill>
              </a:rPr>
              <a:t>‘heterogeneous type’.</a:t>
            </a:r>
            <a:endParaRPr lang="en-GB" sz="4000" i="1" dirty="0">
              <a:solidFill>
                <a:srgbClr val="00B0F0"/>
              </a:solidFill>
            </a:endParaRPr>
          </a:p>
        </p:txBody>
      </p:sp>
    </p:spTree>
    <p:extLst>
      <p:ext uri="{BB962C8B-B14F-4D97-AF65-F5344CB8AC3E}">
        <p14:creationId xmlns:p14="http://schemas.microsoft.com/office/powerpoint/2010/main" val="1935262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Tetracycline</a:t>
            </a:r>
            <a:endParaRPr lang="en-GB" dirty="0"/>
          </a:p>
        </p:txBody>
      </p:sp>
      <p:sp>
        <p:nvSpPr>
          <p:cNvPr id="3" name="Content Placeholder 2"/>
          <p:cNvSpPr>
            <a:spLocks noGrp="1"/>
          </p:cNvSpPr>
          <p:nvPr>
            <p:ph idx="1"/>
          </p:nvPr>
        </p:nvSpPr>
        <p:spPr>
          <a:xfrm>
            <a:off x="107504" y="1600200"/>
            <a:ext cx="8928992" cy="5257800"/>
          </a:xfrm>
        </p:spPr>
        <p:txBody>
          <a:bodyPr/>
          <a:lstStyle/>
          <a:p>
            <a:r>
              <a:rPr lang="en-GB" dirty="0"/>
              <a:t>The results for the </a:t>
            </a:r>
            <a:r>
              <a:rPr lang="en-GB" i="1" dirty="0"/>
              <a:t>tetracycline</a:t>
            </a:r>
            <a:r>
              <a:rPr lang="en-GB" dirty="0"/>
              <a:t> disc may be applied to chlortetracycline, </a:t>
            </a:r>
            <a:r>
              <a:rPr lang="en-GB" dirty="0" err="1"/>
              <a:t>oxytetracycline</a:t>
            </a:r>
            <a:r>
              <a:rPr lang="en-GB" dirty="0"/>
              <a:t>, and other members of this group. </a:t>
            </a:r>
            <a:endParaRPr lang="en-GB" dirty="0" smtClean="0"/>
          </a:p>
          <a:p>
            <a:r>
              <a:rPr lang="en-GB" dirty="0" smtClean="0"/>
              <a:t>However</a:t>
            </a:r>
            <a:r>
              <a:rPr lang="en-GB" dirty="0"/>
              <a:t>, most tetracycline-resistant staphylococci remain normally sensitive to minocycline. </a:t>
            </a:r>
            <a:endParaRPr lang="en-GB" dirty="0" smtClean="0"/>
          </a:p>
          <a:p>
            <a:r>
              <a:rPr lang="en-GB" dirty="0" smtClean="0"/>
              <a:t>A </a:t>
            </a:r>
            <a:r>
              <a:rPr lang="en-GB" dirty="0"/>
              <a:t>disc of minocycline may thus be useful to test </a:t>
            </a:r>
            <a:r>
              <a:rPr lang="en-GB" dirty="0" err="1"/>
              <a:t>multiresistant</a:t>
            </a:r>
            <a:r>
              <a:rPr lang="en-GB" dirty="0"/>
              <a:t> strains of staphylococci</a:t>
            </a:r>
          </a:p>
        </p:txBody>
      </p:sp>
    </p:spTree>
    <p:extLst>
      <p:ext uri="{BB962C8B-B14F-4D97-AF65-F5344CB8AC3E}">
        <p14:creationId xmlns:p14="http://schemas.microsoft.com/office/powerpoint/2010/main" val="701587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Chloramphenicol</a:t>
            </a:r>
            <a:endParaRPr lang="en-GB" dirty="0"/>
          </a:p>
        </p:txBody>
      </p:sp>
      <p:sp>
        <p:nvSpPr>
          <p:cNvPr id="3" name="Content Placeholder 2"/>
          <p:cNvSpPr>
            <a:spLocks noGrp="1"/>
          </p:cNvSpPr>
          <p:nvPr>
            <p:ph idx="1"/>
          </p:nvPr>
        </p:nvSpPr>
        <p:spPr/>
        <p:txBody>
          <a:bodyPr/>
          <a:lstStyle/>
          <a:p>
            <a:r>
              <a:rPr lang="en-GB" dirty="0"/>
              <a:t>The result with the </a:t>
            </a:r>
            <a:r>
              <a:rPr lang="en-GB" i="1" dirty="0"/>
              <a:t>chloramphenicol</a:t>
            </a:r>
            <a:r>
              <a:rPr lang="en-GB" dirty="0"/>
              <a:t> disc may be extrapolated to </a:t>
            </a:r>
            <a:r>
              <a:rPr lang="en-GB" dirty="0" err="1"/>
              <a:t>thiamphenicol</a:t>
            </a:r>
            <a:r>
              <a:rPr lang="en-GB" dirty="0"/>
              <a:t>, a related drug with a comparable antibacterial spectrum, but without known risk of aplastic </a:t>
            </a:r>
            <a:r>
              <a:rPr lang="en-GB" dirty="0" smtClean="0"/>
              <a:t>anaemia.</a:t>
            </a:r>
            <a:endParaRPr lang="en-GB" dirty="0"/>
          </a:p>
        </p:txBody>
      </p:sp>
    </p:spTree>
    <p:extLst>
      <p:ext uri="{BB962C8B-B14F-4D97-AF65-F5344CB8AC3E}">
        <p14:creationId xmlns:p14="http://schemas.microsoft.com/office/powerpoint/2010/main" val="1740981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a:t>
            </a:r>
            <a:r>
              <a:rPr lang="en-GB" dirty="0" err="1" smtClean="0"/>
              <a:t>trimoxazole</a:t>
            </a:r>
            <a:endParaRPr lang="en-GB" dirty="0"/>
          </a:p>
        </p:txBody>
      </p:sp>
      <p:sp>
        <p:nvSpPr>
          <p:cNvPr id="3" name="Content Placeholder 2"/>
          <p:cNvSpPr>
            <a:spLocks noGrp="1"/>
          </p:cNvSpPr>
          <p:nvPr>
            <p:ph idx="1"/>
          </p:nvPr>
        </p:nvSpPr>
        <p:spPr/>
        <p:txBody>
          <a:bodyPr/>
          <a:lstStyle/>
          <a:p>
            <a:r>
              <a:rPr lang="en-GB" dirty="0"/>
              <a:t>Only one representative </a:t>
            </a:r>
            <a:r>
              <a:rPr lang="en-GB" i="1" dirty="0" err="1"/>
              <a:t>sulfonamide</a:t>
            </a:r>
            <a:r>
              <a:rPr lang="en-GB" dirty="0"/>
              <a:t> (</a:t>
            </a:r>
            <a:r>
              <a:rPr lang="en-GB" dirty="0" err="1" smtClean="0"/>
              <a:t>sulfafurazole</a:t>
            </a:r>
            <a:r>
              <a:rPr lang="en-GB" dirty="0" smtClean="0"/>
              <a:t>) </a:t>
            </a:r>
            <a:r>
              <a:rPr lang="en-GB" dirty="0"/>
              <a:t>is required in the </a:t>
            </a:r>
            <a:r>
              <a:rPr lang="en-GB" dirty="0" smtClean="0"/>
              <a:t>test.</a:t>
            </a:r>
            <a:endParaRPr lang="en-GB" dirty="0"/>
          </a:p>
        </p:txBody>
      </p:sp>
    </p:spTree>
    <p:extLst>
      <p:ext uri="{BB962C8B-B14F-4D97-AF65-F5344CB8AC3E}">
        <p14:creationId xmlns:p14="http://schemas.microsoft.com/office/powerpoint/2010/main" val="1194006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0" y="260648"/>
            <a:ext cx="9144000" cy="6597352"/>
          </a:xfrm>
        </p:spPr>
        <p:txBody>
          <a:bodyPr>
            <a:normAutofit/>
          </a:bodyPr>
          <a:lstStyle/>
          <a:p>
            <a:r>
              <a:rPr lang="en-GB" dirty="0" smtClean="0"/>
              <a:t>This has led to a need for national and international surveillance programmes to monitor antibiotic resistance in bacteria by susceptibility testing using reliable methods that generate comparable data. </a:t>
            </a:r>
          </a:p>
          <a:p>
            <a:r>
              <a:rPr lang="en-GB" dirty="0" smtClean="0"/>
              <a:t>The availability of microbiological and epidemiological information would help clinicians in selecting the most appropriate antimicrobial agent for the treatment of a microbial infection</a:t>
            </a:r>
            <a:endParaRPr lang="en-GB" dirty="0"/>
          </a:p>
        </p:txBody>
      </p:sp>
    </p:spTree>
    <p:extLst>
      <p:ext uri="{BB962C8B-B14F-4D97-AF65-F5344CB8AC3E}">
        <p14:creationId xmlns:p14="http://schemas.microsoft.com/office/powerpoint/2010/main" val="809827933"/>
      </p:ext>
    </p:extLst>
  </p:cSld>
  <p:clrMapOvr>
    <a:masterClrMapping/>
  </p:clrMapOvr>
  <p:transition spd="slow">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co-</a:t>
            </a:r>
            <a:r>
              <a:rPr lang="en-GB" i="1" dirty="0" err="1"/>
              <a:t>trimoxazole</a:t>
            </a:r>
            <a:endParaRPr lang="en-GB" dirty="0"/>
          </a:p>
        </p:txBody>
      </p:sp>
      <p:sp>
        <p:nvSpPr>
          <p:cNvPr id="3" name="Content Placeholder 2"/>
          <p:cNvSpPr>
            <a:spLocks noGrp="1"/>
          </p:cNvSpPr>
          <p:nvPr>
            <p:ph idx="1"/>
          </p:nvPr>
        </p:nvSpPr>
        <p:spPr>
          <a:xfrm>
            <a:off x="0" y="1600200"/>
            <a:ext cx="9324528" cy="5141168"/>
          </a:xfrm>
        </p:spPr>
        <p:txBody>
          <a:bodyPr/>
          <a:lstStyle/>
          <a:p>
            <a:r>
              <a:rPr lang="en-GB" dirty="0"/>
              <a:t>The </a:t>
            </a:r>
            <a:r>
              <a:rPr lang="en-GB" i="1" dirty="0"/>
              <a:t>co-</a:t>
            </a:r>
            <a:r>
              <a:rPr lang="en-GB" i="1" dirty="0" err="1"/>
              <a:t>trimoxazole</a:t>
            </a:r>
            <a:r>
              <a:rPr lang="en-GB" dirty="0"/>
              <a:t> disc </a:t>
            </a:r>
            <a:r>
              <a:rPr lang="en-GB" dirty="0" smtClean="0"/>
              <a:t>has </a:t>
            </a:r>
            <a:r>
              <a:rPr lang="en-GB" dirty="0"/>
              <a:t>a combination of trimethoprim and </a:t>
            </a:r>
            <a:r>
              <a:rPr lang="en-GB" dirty="0" err="1" smtClean="0"/>
              <a:t>sulfonamide</a:t>
            </a:r>
            <a:r>
              <a:rPr lang="en-GB" dirty="0" smtClean="0"/>
              <a:t> </a:t>
            </a:r>
            <a:r>
              <a:rPr lang="en-GB" dirty="0"/>
              <a:t>(</a:t>
            </a:r>
            <a:r>
              <a:rPr lang="en-GB" dirty="0" err="1"/>
              <a:t>sulfamethoxazole</a:t>
            </a:r>
            <a:r>
              <a:rPr lang="en-GB" dirty="0"/>
              <a:t>). </a:t>
            </a:r>
            <a:endParaRPr lang="en-GB" dirty="0" smtClean="0"/>
          </a:p>
          <a:p>
            <a:endParaRPr lang="en-GB" dirty="0" smtClean="0"/>
          </a:p>
          <a:p>
            <a:r>
              <a:rPr lang="en-GB" dirty="0" smtClean="0"/>
              <a:t>This combination is synergistic  and have </a:t>
            </a:r>
            <a:r>
              <a:rPr lang="en-GB" dirty="0"/>
              <a:t>comparable pharmacokinetic properties </a:t>
            </a:r>
            <a:r>
              <a:rPr lang="en-GB" dirty="0" smtClean="0"/>
              <a:t>therefore generally </a:t>
            </a:r>
            <a:r>
              <a:rPr lang="en-GB" dirty="0"/>
              <a:t>act “as a single </a:t>
            </a:r>
            <a:r>
              <a:rPr lang="en-GB" dirty="0" smtClean="0"/>
              <a:t>drug”.</a:t>
            </a:r>
            <a:endParaRPr lang="en-GB" dirty="0"/>
          </a:p>
        </p:txBody>
      </p:sp>
    </p:spTree>
    <p:extLst>
      <p:ext uri="{BB962C8B-B14F-4D97-AF65-F5344CB8AC3E}">
        <p14:creationId xmlns:p14="http://schemas.microsoft.com/office/powerpoint/2010/main" val="35168935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GB" i="1" dirty="0"/>
              <a:t>Ampicillin</a:t>
            </a:r>
            <a:endParaRPr lang="en-GB" dirty="0"/>
          </a:p>
        </p:txBody>
      </p:sp>
      <p:sp>
        <p:nvSpPr>
          <p:cNvPr id="3" name="Content Placeholder 2"/>
          <p:cNvSpPr>
            <a:spLocks noGrp="1"/>
          </p:cNvSpPr>
          <p:nvPr>
            <p:ph idx="1"/>
          </p:nvPr>
        </p:nvSpPr>
        <p:spPr>
          <a:xfrm>
            <a:off x="0" y="980728"/>
            <a:ext cx="9144000" cy="5877272"/>
          </a:xfrm>
        </p:spPr>
        <p:txBody>
          <a:bodyPr>
            <a:normAutofit/>
          </a:bodyPr>
          <a:lstStyle/>
          <a:p>
            <a:r>
              <a:rPr lang="en-GB" dirty="0" smtClean="0"/>
              <a:t>It is </a:t>
            </a:r>
            <a:r>
              <a:rPr lang="en-GB" dirty="0"/>
              <a:t>the prototype of a group of broad-spectrum </a:t>
            </a:r>
            <a:r>
              <a:rPr lang="en-GB" dirty="0" err="1"/>
              <a:t>penicillins</a:t>
            </a:r>
            <a:r>
              <a:rPr lang="en-GB" dirty="0"/>
              <a:t> with activity against many Gram-negative bacteria. </a:t>
            </a:r>
            <a:endParaRPr lang="en-GB" dirty="0" smtClean="0"/>
          </a:p>
          <a:p>
            <a:r>
              <a:rPr lang="en-GB" dirty="0" smtClean="0"/>
              <a:t>As </a:t>
            </a:r>
            <a:r>
              <a:rPr lang="en-GB" dirty="0"/>
              <a:t>it is susceptible to β-lactamase, it should not be used for testing staphylococci. </a:t>
            </a:r>
            <a:endParaRPr lang="en-GB" dirty="0" smtClean="0"/>
          </a:p>
          <a:p>
            <a:r>
              <a:rPr lang="en-GB" dirty="0" smtClean="0"/>
              <a:t>Generally</a:t>
            </a:r>
            <a:r>
              <a:rPr lang="en-GB" dirty="0"/>
              <a:t>, </a:t>
            </a:r>
            <a:r>
              <a:rPr lang="en-GB" dirty="0" smtClean="0"/>
              <a:t>when susceptible to </a:t>
            </a:r>
            <a:r>
              <a:rPr lang="en-GB" dirty="0"/>
              <a:t>ampicillin is </a:t>
            </a:r>
            <a:r>
              <a:rPr lang="en-GB" dirty="0" smtClean="0"/>
              <a:t>also susceptibility for </a:t>
            </a:r>
            <a:r>
              <a:rPr lang="en-GB" dirty="0" err="1" smtClean="0"/>
              <a:t>amoxycillin</a:t>
            </a:r>
            <a:r>
              <a:rPr lang="en-GB" dirty="0"/>
              <a:t>, </a:t>
            </a:r>
            <a:r>
              <a:rPr lang="en-GB" dirty="0" err="1"/>
              <a:t>pivampicillin</a:t>
            </a:r>
            <a:r>
              <a:rPr lang="en-GB" dirty="0"/>
              <a:t>, </a:t>
            </a:r>
            <a:r>
              <a:rPr lang="en-GB" dirty="0" err="1"/>
              <a:t>talampicillin</a:t>
            </a:r>
            <a:r>
              <a:rPr lang="en-GB" dirty="0"/>
              <a:t>, etc</a:t>
            </a:r>
            <a:r>
              <a:rPr lang="en-GB" dirty="0" smtClean="0"/>
              <a:t>.</a:t>
            </a:r>
          </a:p>
          <a:p>
            <a:r>
              <a:rPr lang="en-GB" dirty="0" err="1" smtClean="0"/>
              <a:t>Amoxycillin</a:t>
            </a:r>
            <a:r>
              <a:rPr lang="en-GB" dirty="0" smtClean="0"/>
              <a:t> </a:t>
            </a:r>
            <a:r>
              <a:rPr lang="en-GB" dirty="0"/>
              <a:t>is twice as active against salmonellae and only half as active against </a:t>
            </a:r>
            <a:r>
              <a:rPr lang="en-GB" dirty="0" err="1"/>
              <a:t>shigellae</a:t>
            </a:r>
            <a:r>
              <a:rPr lang="en-GB" dirty="0"/>
              <a:t> and H. </a:t>
            </a:r>
            <a:r>
              <a:rPr lang="en-GB" i="1" dirty="0" err="1"/>
              <a:t>influenzae</a:t>
            </a:r>
            <a:endParaRPr lang="en-GB" dirty="0"/>
          </a:p>
        </p:txBody>
      </p:sp>
    </p:spTree>
    <p:extLst>
      <p:ext uri="{BB962C8B-B14F-4D97-AF65-F5344CB8AC3E}">
        <p14:creationId xmlns:p14="http://schemas.microsoft.com/office/powerpoint/2010/main" val="838576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a:t>
            </a:r>
            <a:br>
              <a:rPr lang="en-GB" dirty="0" smtClean="0"/>
            </a:br>
            <a:endParaRPr lang="en-GB" dirty="0"/>
          </a:p>
        </p:txBody>
      </p:sp>
      <p:sp>
        <p:nvSpPr>
          <p:cNvPr id="3" name="Content Placeholder 2"/>
          <p:cNvSpPr>
            <a:spLocks noGrp="1"/>
          </p:cNvSpPr>
          <p:nvPr>
            <p:ph idx="1"/>
          </p:nvPr>
        </p:nvSpPr>
        <p:spPr>
          <a:xfrm>
            <a:off x="0" y="116632"/>
            <a:ext cx="9144000" cy="6741368"/>
          </a:xfrm>
        </p:spPr>
        <p:txBody>
          <a:bodyPr>
            <a:normAutofit/>
          </a:bodyPr>
          <a:lstStyle/>
          <a:p>
            <a:r>
              <a:rPr lang="en-GB" i="1" dirty="0" err="1"/>
              <a:t>Cefalotin</a:t>
            </a:r>
            <a:r>
              <a:rPr lang="en-GB" i="1" dirty="0"/>
              <a:t>.</a:t>
            </a:r>
            <a:r>
              <a:rPr lang="en-GB" dirty="0"/>
              <a:t> Only </a:t>
            </a:r>
            <a:r>
              <a:rPr lang="en-GB" dirty="0" err="1"/>
              <a:t>cefalotin</a:t>
            </a:r>
            <a:r>
              <a:rPr lang="en-GB" dirty="0"/>
              <a:t> needs to be tested routinely, as its spectrum is representative of all other first-generation </a:t>
            </a:r>
            <a:r>
              <a:rPr lang="en-GB" dirty="0" err="1"/>
              <a:t>cephalosporins</a:t>
            </a:r>
            <a:r>
              <a:rPr lang="en-GB" dirty="0"/>
              <a:t> (</a:t>
            </a:r>
            <a:r>
              <a:rPr lang="en-GB" dirty="0" err="1"/>
              <a:t>cefalexin</a:t>
            </a:r>
            <a:r>
              <a:rPr lang="en-GB" dirty="0"/>
              <a:t>, </a:t>
            </a:r>
            <a:r>
              <a:rPr lang="en-GB" dirty="0" err="1"/>
              <a:t>cefradine</a:t>
            </a:r>
            <a:r>
              <a:rPr lang="en-GB" dirty="0"/>
              <a:t>, </a:t>
            </a:r>
            <a:r>
              <a:rPr lang="en-GB" dirty="0" err="1"/>
              <a:t>cefaloridine</a:t>
            </a:r>
            <a:r>
              <a:rPr lang="en-GB" dirty="0"/>
              <a:t>, </a:t>
            </a:r>
            <a:r>
              <a:rPr lang="en-GB" dirty="0" err="1"/>
              <a:t>cefazolin</a:t>
            </a:r>
            <a:r>
              <a:rPr lang="en-GB" dirty="0"/>
              <a:t>, </a:t>
            </a:r>
            <a:r>
              <a:rPr lang="en-GB" dirty="0" err="1"/>
              <a:t>cefapirin</a:t>
            </a:r>
            <a:r>
              <a:rPr lang="en-GB" dirty="0"/>
              <a:t>). </a:t>
            </a:r>
            <a:r>
              <a:rPr lang="en-GB" dirty="0" smtClean="0"/>
              <a:t> Second- </a:t>
            </a:r>
            <a:r>
              <a:rPr lang="en-GB" dirty="0"/>
              <a:t>and third-generation </a:t>
            </a:r>
            <a:r>
              <a:rPr lang="en-GB" dirty="0" err="1"/>
              <a:t>cephalosporins</a:t>
            </a:r>
            <a:r>
              <a:rPr lang="en-GB" dirty="0"/>
              <a:t> and related compounds (</a:t>
            </a:r>
            <a:r>
              <a:rPr lang="en-GB" dirty="0" err="1"/>
              <a:t>cefamycins</a:t>
            </a:r>
            <a:r>
              <a:rPr lang="en-GB" dirty="0"/>
              <a:t>) </a:t>
            </a:r>
            <a:r>
              <a:rPr lang="en-GB" dirty="0" smtClean="0"/>
              <a:t> </a:t>
            </a:r>
            <a:r>
              <a:rPr lang="en-GB" dirty="0"/>
              <a:t>these new drugs may be justified in selected cases (</a:t>
            </a:r>
            <a:r>
              <a:rPr lang="en-GB" dirty="0" err="1"/>
              <a:t>cefoxitin</a:t>
            </a:r>
            <a:r>
              <a:rPr lang="en-GB" dirty="0"/>
              <a:t>, </a:t>
            </a:r>
            <a:r>
              <a:rPr lang="en-GB" dirty="0" err="1"/>
              <a:t>cefamandole</a:t>
            </a:r>
            <a:r>
              <a:rPr lang="en-GB" dirty="0"/>
              <a:t>, cefuroxime, </a:t>
            </a:r>
            <a:r>
              <a:rPr lang="en-GB" dirty="0" err="1"/>
              <a:t>cefotaxime</a:t>
            </a:r>
            <a:r>
              <a:rPr lang="en-GB" dirty="0"/>
              <a:t>, ceftriaxone). </a:t>
            </a:r>
            <a:r>
              <a:rPr lang="en-GB" dirty="0" smtClean="0"/>
              <a:t>Some </a:t>
            </a:r>
            <a:r>
              <a:rPr lang="en-GB" dirty="0" err="1"/>
              <a:t>cephalosporins</a:t>
            </a:r>
            <a:r>
              <a:rPr lang="en-GB" dirty="0"/>
              <a:t> can be used to treat severe staphylococcal infections, the susceptibility of the infecting strain can be derived from the result with </a:t>
            </a:r>
            <a:r>
              <a:rPr lang="en-GB" dirty="0" err="1" smtClean="0"/>
              <a:t>oxacillin</a:t>
            </a:r>
            <a:endParaRPr lang="en-GB" dirty="0"/>
          </a:p>
        </p:txBody>
      </p:sp>
    </p:spTree>
    <p:extLst>
      <p:ext uri="{BB962C8B-B14F-4D97-AF65-F5344CB8AC3E}">
        <p14:creationId xmlns:p14="http://schemas.microsoft.com/office/powerpoint/2010/main" val="147804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GB" i="1" dirty="0"/>
              <a:t>Erythromycin</a:t>
            </a:r>
            <a:r>
              <a:rPr lang="en-GB" dirty="0"/>
              <a:t> is used to test the susceptibility to some other members of the macrolide group (</a:t>
            </a:r>
            <a:r>
              <a:rPr lang="en-GB" dirty="0" err="1"/>
              <a:t>oleandomycin</a:t>
            </a:r>
            <a:r>
              <a:rPr lang="en-GB" dirty="0"/>
              <a:t>, </a:t>
            </a:r>
            <a:r>
              <a:rPr lang="en-GB" dirty="0" err="1"/>
              <a:t>spiramycin</a:t>
            </a:r>
            <a:endParaRPr lang="en-GB" dirty="0"/>
          </a:p>
        </p:txBody>
      </p:sp>
    </p:spTree>
    <p:extLst>
      <p:ext uri="{BB962C8B-B14F-4D97-AF65-F5344CB8AC3E}">
        <p14:creationId xmlns:p14="http://schemas.microsoft.com/office/powerpoint/2010/main" val="22986252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Macrolides</a:t>
            </a:r>
            <a:endParaRPr lang="en-GB" dirty="0"/>
          </a:p>
        </p:txBody>
      </p:sp>
      <p:sp>
        <p:nvSpPr>
          <p:cNvPr id="3" name="Content Placeholder 2"/>
          <p:cNvSpPr>
            <a:spLocks noGrp="1"/>
          </p:cNvSpPr>
          <p:nvPr>
            <p:ph idx="1"/>
          </p:nvPr>
        </p:nvSpPr>
        <p:spPr/>
        <p:txBody>
          <a:bodyPr/>
          <a:lstStyle/>
          <a:p>
            <a:r>
              <a:rPr lang="en-GB" i="1" dirty="0"/>
              <a:t>Erythromycin</a:t>
            </a:r>
            <a:r>
              <a:rPr lang="en-GB" dirty="0"/>
              <a:t> is used to test the susceptibility to some other members of the macrolide group (</a:t>
            </a:r>
            <a:r>
              <a:rPr lang="en-GB" dirty="0" err="1"/>
              <a:t>oleandomycin</a:t>
            </a:r>
            <a:r>
              <a:rPr lang="en-GB" dirty="0"/>
              <a:t>, </a:t>
            </a:r>
            <a:r>
              <a:rPr lang="en-GB" dirty="0" err="1" smtClean="0"/>
              <a:t>spiramycin</a:t>
            </a:r>
            <a:r>
              <a:rPr lang="en-GB" dirty="0" smtClean="0"/>
              <a:t>)</a:t>
            </a:r>
            <a:endParaRPr lang="en-GB" dirty="0"/>
          </a:p>
        </p:txBody>
      </p:sp>
    </p:spTree>
    <p:extLst>
      <p:ext uri="{BB962C8B-B14F-4D97-AF65-F5344CB8AC3E}">
        <p14:creationId xmlns:p14="http://schemas.microsoft.com/office/powerpoint/2010/main" val="6494639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GB" i="1" dirty="0"/>
              <a:t>Aminoglycosides.</a:t>
            </a:r>
            <a:r>
              <a:rPr lang="en-GB" dirty="0"/>
              <a:t> </a:t>
            </a:r>
          </a:p>
        </p:txBody>
      </p:sp>
      <p:sp>
        <p:nvSpPr>
          <p:cNvPr id="3" name="Content Placeholder 2"/>
          <p:cNvSpPr>
            <a:spLocks noGrp="1"/>
          </p:cNvSpPr>
          <p:nvPr>
            <p:ph idx="1"/>
          </p:nvPr>
        </p:nvSpPr>
        <p:spPr>
          <a:xfrm>
            <a:off x="0" y="764704"/>
            <a:ext cx="9144000" cy="6093296"/>
          </a:xfrm>
        </p:spPr>
        <p:txBody>
          <a:bodyPr>
            <a:normAutofit lnSpcReduction="10000"/>
          </a:bodyPr>
          <a:lstStyle/>
          <a:p>
            <a:r>
              <a:rPr lang="en-GB" dirty="0" smtClean="0"/>
              <a:t>This </a:t>
            </a:r>
            <a:r>
              <a:rPr lang="en-GB" dirty="0"/>
              <a:t>group of chemically related drugs includes streptomycin, gentamicin, kanamycin, </a:t>
            </a:r>
            <a:r>
              <a:rPr lang="en-GB" dirty="0" err="1"/>
              <a:t>netilmicin</a:t>
            </a:r>
            <a:r>
              <a:rPr lang="en-GB" dirty="0"/>
              <a:t> and </a:t>
            </a:r>
            <a:r>
              <a:rPr lang="en-GB" dirty="0" smtClean="0"/>
              <a:t>tobramycin.</a:t>
            </a:r>
          </a:p>
          <a:p>
            <a:endParaRPr lang="en-GB" dirty="0" smtClean="0"/>
          </a:p>
          <a:p>
            <a:r>
              <a:rPr lang="en-GB" dirty="0" smtClean="0"/>
              <a:t>Numerous </a:t>
            </a:r>
            <a:r>
              <a:rPr lang="en-GB" dirty="0"/>
              <a:t>studies have compared the nephrotoxicity and ototoxicity of gentamicin, </a:t>
            </a:r>
            <a:r>
              <a:rPr lang="en-GB" dirty="0" err="1"/>
              <a:t>netilmicin</a:t>
            </a:r>
            <a:r>
              <a:rPr lang="en-GB" dirty="0"/>
              <a:t> and </a:t>
            </a:r>
            <a:r>
              <a:rPr lang="en-GB" dirty="0" smtClean="0"/>
              <a:t>tobramycin… all these drugs are toxic.</a:t>
            </a:r>
          </a:p>
          <a:p>
            <a:pPr marL="0" indent="0">
              <a:buNone/>
            </a:pPr>
            <a:r>
              <a:rPr lang="en-GB" dirty="0" smtClean="0"/>
              <a:t> </a:t>
            </a:r>
          </a:p>
          <a:p>
            <a:r>
              <a:rPr lang="en-GB" dirty="0" smtClean="0"/>
              <a:t>It </a:t>
            </a:r>
            <a:r>
              <a:rPr lang="en-GB" dirty="0"/>
              <a:t>is strongly recommended that each laboratory select a single agent for primary susceptibility </a:t>
            </a:r>
            <a:r>
              <a:rPr lang="en-GB" dirty="0" smtClean="0"/>
              <a:t>testing.</a:t>
            </a:r>
            <a:endParaRPr lang="en-GB" dirty="0"/>
          </a:p>
        </p:txBody>
      </p:sp>
    </p:spTree>
    <p:extLst>
      <p:ext uri="{BB962C8B-B14F-4D97-AF65-F5344CB8AC3E}">
        <p14:creationId xmlns:p14="http://schemas.microsoft.com/office/powerpoint/2010/main" val="18328007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GB" i="1" dirty="0" err="1"/>
              <a:t>Nitrofurantoin</a:t>
            </a:r>
            <a:endParaRPr lang="en-GB" dirty="0"/>
          </a:p>
        </p:txBody>
      </p:sp>
      <p:sp>
        <p:nvSpPr>
          <p:cNvPr id="3" name="Content Placeholder 2"/>
          <p:cNvSpPr>
            <a:spLocks noGrp="1"/>
          </p:cNvSpPr>
          <p:nvPr>
            <p:ph idx="1"/>
          </p:nvPr>
        </p:nvSpPr>
        <p:spPr>
          <a:xfrm>
            <a:off x="0" y="1196752"/>
            <a:ext cx="9144000" cy="5661248"/>
          </a:xfrm>
        </p:spPr>
        <p:txBody>
          <a:bodyPr/>
          <a:lstStyle/>
          <a:p>
            <a:r>
              <a:rPr lang="en-GB" dirty="0" smtClean="0"/>
              <a:t>This used </a:t>
            </a:r>
            <a:r>
              <a:rPr lang="en-GB" dirty="0"/>
              <a:t>in the treatment of urinary tract </a:t>
            </a:r>
            <a:r>
              <a:rPr lang="en-GB" dirty="0" smtClean="0"/>
              <a:t>infections only, </a:t>
            </a:r>
            <a:r>
              <a:rPr lang="en-GB" dirty="0"/>
              <a:t>and should not be tested against microorganisms recovered from material other than </a:t>
            </a:r>
            <a:r>
              <a:rPr lang="en-GB" dirty="0" smtClean="0"/>
              <a:t>urine.</a:t>
            </a:r>
            <a:endParaRPr lang="en-GB" dirty="0"/>
          </a:p>
        </p:txBody>
      </p:sp>
    </p:spTree>
    <p:extLst>
      <p:ext uri="{BB962C8B-B14F-4D97-AF65-F5344CB8AC3E}">
        <p14:creationId xmlns:p14="http://schemas.microsoft.com/office/powerpoint/2010/main" val="27658349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sz="3100" b="1" dirty="0" smtClean="0"/>
              <a:t>Some common antimicrobial agents, their modes of action, and the corresponding mechanisms of bacterial resistance</a:t>
            </a:r>
            <a:r>
              <a:rPr lang="en-US" b="1" dirty="0" smtClean="0"/>
              <a:t>. </a:t>
            </a:r>
            <a:endParaRPr lang="en-US" dirty="0"/>
          </a:p>
        </p:txBody>
      </p:sp>
      <p:sp>
        <p:nvSpPr>
          <p:cNvPr id="3" name="Content Placeholder 2"/>
          <p:cNvSpPr>
            <a:spLocks noGrp="1"/>
          </p:cNvSpPr>
          <p:nvPr>
            <p:ph idx="1"/>
          </p:nvPr>
        </p:nvSpPr>
        <p:spPr>
          <a:xfrm>
            <a:off x="228600" y="1295400"/>
            <a:ext cx="8686800" cy="5334000"/>
          </a:xfrm>
        </p:spPr>
        <p:txBody>
          <a:bodyPr>
            <a:normAutofit fontScale="47500" lnSpcReduction="20000"/>
          </a:bodyPr>
          <a:lstStyle/>
          <a:p>
            <a:pPr algn="just"/>
            <a:r>
              <a:rPr lang="en-US" b="1" dirty="0" smtClean="0"/>
              <a:t>Antimicrobial agents 		Mode of action 	Resistance mechanisms 	</a:t>
            </a:r>
          </a:p>
          <a:p>
            <a:pPr algn="just"/>
            <a:r>
              <a:rPr lang="el-GR" dirty="0" smtClean="0"/>
              <a:t>Β-</a:t>
            </a:r>
            <a:r>
              <a:rPr lang="en-US" dirty="0" err="1" smtClean="0"/>
              <a:t>lactams</a:t>
            </a:r>
            <a:r>
              <a:rPr lang="en-US" dirty="0" smtClean="0"/>
              <a:t> 	Cell wall synthesis, cell division 	</a:t>
            </a:r>
            <a:r>
              <a:rPr lang="el-GR" dirty="0" smtClean="0"/>
              <a:t>β-</a:t>
            </a:r>
            <a:r>
              <a:rPr lang="en-US" dirty="0" err="1" smtClean="0"/>
              <a:t>lactamase</a:t>
            </a:r>
            <a:r>
              <a:rPr lang="en-US" dirty="0" smtClean="0"/>
              <a:t>, altered penicillin, binding proteins 	</a:t>
            </a:r>
          </a:p>
          <a:p>
            <a:pPr algn="just"/>
            <a:r>
              <a:rPr lang="en-US" dirty="0" smtClean="0"/>
              <a:t>Glycopeptides (azoles, </a:t>
            </a:r>
            <a:r>
              <a:rPr lang="en-US" dirty="0" err="1" smtClean="0"/>
              <a:t>cycloserine</a:t>
            </a:r>
            <a:r>
              <a:rPr lang="en-US" dirty="0" smtClean="0"/>
              <a:t>) 	Cell wall division 	Blocking of drug access to 							</a:t>
            </a:r>
            <a:r>
              <a:rPr lang="en-US" dirty="0" err="1" smtClean="0"/>
              <a:t>pentapeptide</a:t>
            </a:r>
            <a:r>
              <a:rPr lang="en-US" dirty="0" smtClean="0"/>
              <a:t> 	</a:t>
            </a:r>
          </a:p>
          <a:p>
            <a:pPr algn="just"/>
            <a:r>
              <a:rPr lang="en-US" dirty="0" err="1" smtClean="0"/>
              <a:t>Aminoglycosides</a:t>
            </a:r>
            <a:r>
              <a:rPr lang="en-US" dirty="0" smtClean="0"/>
              <a:t> (</a:t>
            </a:r>
            <a:r>
              <a:rPr lang="en-US" dirty="0" err="1" smtClean="0"/>
              <a:t>spectinomycin</a:t>
            </a:r>
            <a:r>
              <a:rPr lang="en-US" dirty="0" smtClean="0"/>
              <a:t>) 	Inhibit protein synthesis </a:t>
            </a:r>
          </a:p>
          <a:p>
            <a:pPr lvl="8" algn="just"/>
            <a:r>
              <a:rPr lang="en-US" dirty="0" smtClean="0"/>
              <a:t>(bind to 30S ribosome) 	Enzymatic inactivation, altered target, impermeability 	</a:t>
            </a:r>
          </a:p>
          <a:p>
            <a:pPr algn="just"/>
            <a:r>
              <a:rPr lang="en-US" dirty="0" err="1" smtClean="0"/>
              <a:t>Macrolides</a:t>
            </a:r>
            <a:r>
              <a:rPr lang="en-US" dirty="0" smtClean="0"/>
              <a:t> 	Inhibit protein synthesis </a:t>
            </a:r>
          </a:p>
          <a:p>
            <a:pPr lvl="5" algn="just"/>
            <a:r>
              <a:rPr lang="en-US" dirty="0" smtClean="0"/>
              <a:t>(bind to 50S ribosome) 		Altered target, enzymatic inactivation 	</a:t>
            </a:r>
          </a:p>
          <a:p>
            <a:pPr algn="just"/>
            <a:r>
              <a:rPr lang="en-US" dirty="0" smtClean="0"/>
              <a:t>Tetracycline 	Inhibit protein synthesis </a:t>
            </a:r>
          </a:p>
          <a:p>
            <a:pPr algn="just"/>
            <a:r>
              <a:rPr lang="en-US" dirty="0" smtClean="0"/>
              <a:t>(affect t-RNA binding to 30S) 	Efflux, altered target, impermeability, enzymatic inactivation 	</a:t>
            </a:r>
          </a:p>
          <a:p>
            <a:pPr algn="just"/>
            <a:endParaRPr lang="en-US" dirty="0" smtClean="0"/>
          </a:p>
          <a:p>
            <a:pPr algn="just"/>
            <a:r>
              <a:rPr lang="en-US" dirty="0" err="1" smtClean="0"/>
              <a:t>Chloramphenicol</a:t>
            </a:r>
            <a:r>
              <a:rPr lang="en-US" dirty="0" smtClean="0"/>
              <a:t> (</a:t>
            </a:r>
            <a:r>
              <a:rPr lang="en-US" dirty="0" err="1" smtClean="0"/>
              <a:t>lincosamides</a:t>
            </a:r>
            <a:r>
              <a:rPr lang="en-US" dirty="0" smtClean="0"/>
              <a:t>, </a:t>
            </a:r>
            <a:r>
              <a:rPr lang="en-US" dirty="0" err="1" smtClean="0"/>
              <a:t>streptogramin</a:t>
            </a:r>
            <a:r>
              <a:rPr lang="en-US" dirty="0" smtClean="0"/>
              <a:t>) 	Inhibit protein synthesis </a:t>
            </a:r>
          </a:p>
          <a:p>
            <a:pPr algn="just"/>
            <a:r>
              <a:rPr lang="en-US" dirty="0" smtClean="0"/>
              <a:t>(bind to 50S ribosome) 	Enzymatic inactivation, impermeability 	</a:t>
            </a:r>
          </a:p>
          <a:p>
            <a:pPr algn="just"/>
            <a:endParaRPr lang="en-US" dirty="0" smtClean="0"/>
          </a:p>
          <a:p>
            <a:pPr algn="just"/>
            <a:r>
              <a:rPr lang="en-US" dirty="0" err="1" smtClean="0"/>
              <a:t>Quinolones</a:t>
            </a:r>
            <a:r>
              <a:rPr lang="en-US" dirty="0" smtClean="0"/>
              <a:t> 	Replication: inhibit DNA </a:t>
            </a:r>
            <a:r>
              <a:rPr lang="en-US" dirty="0" err="1" smtClean="0"/>
              <a:t>gyrase</a:t>
            </a:r>
            <a:r>
              <a:rPr lang="en-US" dirty="0" smtClean="0"/>
              <a:t> 	Altered target enzymes, impermeability 	</a:t>
            </a:r>
          </a:p>
          <a:p>
            <a:pPr algn="just"/>
            <a:r>
              <a:rPr lang="en-US" dirty="0" err="1" smtClean="0"/>
              <a:t>Rifampicin</a:t>
            </a:r>
            <a:r>
              <a:rPr lang="en-US" dirty="0" smtClean="0"/>
              <a:t> 	Transcription: inhibit DNA dependent RNA polymerase 	Altered target enzymes, impermeability 	</a:t>
            </a:r>
          </a:p>
          <a:p>
            <a:pPr algn="just"/>
            <a:endParaRPr lang="en-US" dirty="0" smtClean="0"/>
          </a:p>
          <a:p>
            <a:pPr algn="just"/>
            <a:r>
              <a:rPr lang="en-US" dirty="0" smtClean="0"/>
              <a:t>Sulfonamides 	Folic acid synthesis 	Altered target 	</a:t>
            </a:r>
          </a:p>
          <a:p>
            <a:pPr algn="just"/>
            <a:r>
              <a:rPr lang="en-US" dirty="0" err="1" smtClean="0"/>
              <a:t>Trimethoprim</a:t>
            </a:r>
            <a:r>
              <a:rPr lang="en-US" dirty="0" smtClean="0"/>
              <a:t> 	Folic acid synthesis 	Altered target, impermeability 	</a:t>
            </a:r>
          </a:p>
          <a:p>
            <a:pPr algn="just"/>
            <a:endParaRPr lang="en-US" dirty="0" smtClean="0"/>
          </a:p>
          <a:p>
            <a:pPr algn="just"/>
            <a:r>
              <a:rPr lang="en-US" dirty="0" err="1" smtClean="0"/>
              <a:t>Polyenes</a:t>
            </a:r>
            <a:r>
              <a:rPr lang="en-US" dirty="0" smtClean="0"/>
              <a:t>(</a:t>
            </a:r>
            <a:r>
              <a:rPr lang="en-US" dirty="0" err="1" smtClean="0"/>
              <a:t>nystatin</a:t>
            </a:r>
            <a:r>
              <a:rPr lang="en-US" dirty="0" smtClean="0"/>
              <a:t>, </a:t>
            </a:r>
            <a:r>
              <a:rPr lang="en-US" dirty="0" err="1" smtClean="0"/>
              <a:t>mphotericinB</a:t>
            </a:r>
            <a:r>
              <a:rPr lang="en-US" dirty="0" smtClean="0"/>
              <a:t> 	Cell membrane permeability 	</a:t>
            </a:r>
            <a:r>
              <a:rPr lang="en-US" dirty="0" err="1" smtClean="0"/>
              <a:t>Ergosterol</a:t>
            </a:r>
            <a:r>
              <a:rPr lang="en-US" dirty="0" smtClean="0"/>
              <a:t> deficient mutants 	</a:t>
            </a:r>
          </a:p>
          <a:p>
            <a:pPr algn="just"/>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GB" b="1" dirty="0"/>
              <a:t>The modified Kirby-Bauer method</a:t>
            </a:r>
            <a:endParaRPr lang="en-GB" dirty="0"/>
          </a:p>
        </p:txBody>
      </p:sp>
      <p:sp>
        <p:nvSpPr>
          <p:cNvPr id="3" name="Content Placeholder 2"/>
          <p:cNvSpPr>
            <a:spLocks noGrp="1"/>
          </p:cNvSpPr>
          <p:nvPr>
            <p:ph idx="1"/>
          </p:nvPr>
        </p:nvSpPr>
        <p:spPr>
          <a:xfrm>
            <a:off x="0" y="908720"/>
            <a:ext cx="9144000" cy="5949280"/>
          </a:xfrm>
        </p:spPr>
        <p:txBody>
          <a:bodyPr>
            <a:normAutofit fontScale="85000" lnSpcReduction="10000"/>
          </a:bodyPr>
          <a:lstStyle/>
          <a:p>
            <a:r>
              <a:rPr lang="en-GB" b="1" dirty="0"/>
              <a:t>Mueller-Hinton agar</a:t>
            </a:r>
            <a:endParaRPr lang="en-GB" dirty="0"/>
          </a:p>
          <a:p>
            <a:r>
              <a:rPr lang="en-GB" dirty="0"/>
              <a:t>1. Mueller-Hinton agar should be prepared from a dehydrated base according to the manufacturer’s recommendations. </a:t>
            </a:r>
            <a:r>
              <a:rPr lang="en-GB" dirty="0" smtClean="0"/>
              <a:t>It </a:t>
            </a:r>
            <a:r>
              <a:rPr lang="en-GB" dirty="0"/>
              <a:t>is important not to overheat the medium.</a:t>
            </a:r>
          </a:p>
          <a:p>
            <a:r>
              <a:rPr lang="en-GB" dirty="0"/>
              <a:t>2. Cool the medium to 45-50 °C and pour into the plates. Allow to set on a level surface, to a depth of approximately 4 mm. A 9-cm plate requires approximately 25 ml of medium.</a:t>
            </a:r>
          </a:p>
          <a:p>
            <a:r>
              <a:rPr lang="en-GB" dirty="0"/>
              <a:t>3. When the agar has solidified, dry the plates for immediate use for 10 - 30 minutes at 35 °C, by placing them in the upright position in the incubator with the lids tilted.</a:t>
            </a:r>
          </a:p>
          <a:p>
            <a:r>
              <a:rPr lang="en-GB" dirty="0"/>
              <a:t>4. Any unused plates may be stored in a plastic bag, which should be sealed and placed in the refrigerator. Plates stored in this way </a:t>
            </a:r>
            <a:r>
              <a:rPr lang="en-GB" dirty="0" smtClean="0"/>
              <a:t>may keep </a:t>
            </a:r>
            <a:r>
              <a:rPr lang="en-GB" dirty="0"/>
              <a:t>for 2 </a:t>
            </a:r>
            <a:r>
              <a:rPr lang="en-GB" dirty="0" smtClean="0"/>
              <a:t>weeks.</a:t>
            </a:r>
            <a:endParaRPr lang="en-GB" dirty="0"/>
          </a:p>
          <a:p>
            <a:endParaRPr lang="en-GB" dirty="0"/>
          </a:p>
        </p:txBody>
      </p:sp>
    </p:spTree>
    <p:extLst>
      <p:ext uri="{BB962C8B-B14F-4D97-AF65-F5344CB8AC3E}">
        <p14:creationId xmlns:p14="http://schemas.microsoft.com/office/powerpoint/2010/main" val="5434182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GB" b="1" dirty="0" smtClean="0"/>
              <a:t/>
            </a:r>
            <a:br>
              <a:rPr lang="en-GB" b="1" dirty="0" smtClean="0"/>
            </a:br>
            <a:r>
              <a:rPr lang="en-GB" b="1" dirty="0" smtClean="0"/>
              <a:t>Antibiotic </a:t>
            </a:r>
            <a:r>
              <a:rPr lang="en-GB" b="1" dirty="0"/>
              <a:t>discs</a:t>
            </a:r>
            <a:r>
              <a:rPr lang="en-GB" dirty="0"/>
              <a:t/>
            </a:r>
            <a:br>
              <a:rPr lang="en-GB" dirty="0"/>
            </a:br>
            <a:endParaRPr lang="en-GB" dirty="0"/>
          </a:p>
        </p:txBody>
      </p:sp>
      <p:sp>
        <p:nvSpPr>
          <p:cNvPr id="3" name="Content Placeholder 2"/>
          <p:cNvSpPr>
            <a:spLocks noGrp="1"/>
          </p:cNvSpPr>
          <p:nvPr>
            <p:ph idx="1"/>
          </p:nvPr>
        </p:nvSpPr>
        <p:spPr>
          <a:xfrm>
            <a:off x="0" y="620688"/>
            <a:ext cx="9144000" cy="6237312"/>
          </a:xfrm>
        </p:spPr>
        <p:txBody>
          <a:bodyPr>
            <a:normAutofit/>
          </a:bodyPr>
          <a:lstStyle/>
          <a:p>
            <a:r>
              <a:rPr lang="en-GB" dirty="0" smtClean="0"/>
              <a:t>Any </a:t>
            </a:r>
            <a:r>
              <a:rPr lang="en-GB" dirty="0"/>
              <a:t>commercially available discs with the proper diameter and potency can be used. </a:t>
            </a:r>
            <a:endParaRPr lang="en-GB" dirty="0" smtClean="0"/>
          </a:p>
          <a:p>
            <a:r>
              <a:rPr lang="en-GB" dirty="0" smtClean="0"/>
              <a:t>Stocks </a:t>
            </a:r>
            <a:r>
              <a:rPr lang="en-GB" dirty="0"/>
              <a:t>of antibiotic discs should preferably be kept at - </a:t>
            </a:r>
            <a:r>
              <a:rPr lang="en-GB" dirty="0" smtClean="0"/>
              <a:t>20°C</a:t>
            </a:r>
            <a:r>
              <a:rPr lang="en-GB" dirty="0"/>
              <a:t>.</a:t>
            </a:r>
            <a:endParaRPr lang="en-GB" dirty="0" smtClean="0"/>
          </a:p>
          <a:p>
            <a:r>
              <a:rPr lang="en-GB" dirty="0" smtClean="0"/>
              <a:t> </a:t>
            </a:r>
            <a:r>
              <a:rPr lang="en-GB" dirty="0"/>
              <a:t>A small working supply of discs can be kept in the refrigerator for up to 1 month. </a:t>
            </a:r>
            <a:endParaRPr lang="en-GB" dirty="0" smtClean="0"/>
          </a:p>
          <a:p>
            <a:r>
              <a:rPr lang="en-GB" dirty="0" smtClean="0"/>
              <a:t>On </a:t>
            </a:r>
            <a:r>
              <a:rPr lang="en-GB" dirty="0"/>
              <a:t>removal from the refrigerator, the containers should be left at room temperature for about 1 hour to allow the temperature to </a:t>
            </a:r>
            <a:r>
              <a:rPr lang="en-GB" dirty="0" smtClean="0"/>
              <a:t>equilibrate before they are opened. </a:t>
            </a:r>
            <a:endParaRPr lang="en-GB" dirty="0"/>
          </a:p>
          <a:p>
            <a:endParaRPr lang="en-GB" dirty="0"/>
          </a:p>
        </p:txBody>
      </p:sp>
    </p:spTree>
    <p:extLst>
      <p:ext uri="{BB962C8B-B14F-4D97-AF65-F5344CB8AC3E}">
        <p14:creationId xmlns:p14="http://schemas.microsoft.com/office/powerpoint/2010/main" val="1642376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The susceptibility test must be performed by an accurate and reproducible method, the results of which should be directly applicable to the clinical situation. </a:t>
            </a:r>
          </a:p>
          <a:p>
            <a:r>
              <a:rPr lang="en-GB" dirty="0" smtClean="0"/>
              <a:t>The ultimate criterion of the reliability of any susceptibility testing method is its correlation with the response of the patient to antimicrobial therapy.</a:t>
            </a:r>
            <a:endParaRPr lang="en-GB" dirty="0"/>
          </a:p>
        </p:txBody>
      </p:sp>
    </p:spTree>
    <p:extLst>
      <p:ext uri="{BB962C8B-B14F-4D97-AF65-F5344CB8AC3E}">
        <p14:creationId xmlns:p14="http://schemas.microsoft.com/office/powerpoint/2010/main" val="1426048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8132242"/>
              </p:ext>
            </p:extLst>
          </p:nvPr>
        </p:nvGraphicFramePr>
        <p:xfrm>
          <a:off x="4" y="-4"/>
          <a:ext cx="9143995" cy="6701910"/>
        </p:xfrm>
        <a:graphic>
          <a:graphicData uri="http://schemas.openxmlformats.org/drawingml/2006/table">
            <a:tbl>
              <a:tblPr/>
              <a:tblGrid>
                <a:gridCol w="1828799"/>
                <a:gridCol w="1828799"/>
                <a:gridCol w="1828799"/>
                <a:gridCol w="1828799"/>
                <a:gridCol w="1828799"/>
              </a:tblGrid>
              <a:tr h="442452">
                <a:tc>
                  <a:txBody>
                    <a:bodyPr/>
                    <a:lstStyle/>
                    <a:p>
                      <a:endParaRPr lang="en-GB" sz="1400"/>
                    </a:p>
                  </a:txBody>
                  <a:tcPr marL="0" marR="0" marT="0" marB="0">
                    <a:lnL>
                      <a:noFill/>
                    </a:lnL>
                    <a:lnR>
                      <a:noFill/>
                    </a:lnR>
                    <a:lnT>
                      <a:noFill/>
                    </a:lnT>
                    <a:lnB>
                      <a:noFill/>
                    </a:lnB>
                    <a:solidFill>
                      <a:srgbClr val="FFFFFF"/>
                    </a:solidFill>
                  </a:tcPr>
                </a:tc>
                <a:tc>
                  <a:txBody>
                    <a:bodyPr/>
                    <a:lstStyle/>
                    <a:p>
                      <a:endParaRPr lang="en-GB" sz="1400"/>
                    </a:p>
                  </a:txBody>
                  <a:tcPr marL="72999" marR="72999" marT="36500" marB="36500">
                    <a:lnL>
                      <a:noFill/>
                    </a:lnL>
                  </a:tcPr>
                </a:tc>
                <a:tc>
                  <a:txBody>
                    <a:bodyPr/>
                    <a:lstStyle/>
                    <a:p>
                      <a:endParaRPr lang="en-GB" sz="1400"/>
                    </a:p>
                  </a:txBody>
                  <a:tcPr marL="72999" marR="72999" marT="36500" marB="36500"/>
                </a:tc>
                <a:tc>
                  <a:txBody>
                    <a:bodyPr/>
                    <a:lstStyle/>
                    <a:p>
                      <a:endParaRPr lang="en-GB" sz="1400"/>
                    </a:p>
                  </a:txBody>
                  <a:tcPr marL="72999" marR="72999" marT="36500" marB="36500"/>
                </a:tc>
                <a:tc>
                  <a:txBody>
                    <a:bodyPr/>
                    <a:lstStyle/>
                    <a:p>
                      <a:endParaRPr lang="en-GB" sz="1400"/>
                    </a:p>
                  </a:txBody>
                  <a:tcPr marL="72999" marR="72999" marT="36500" marB="36500"/>
                </a:tc>
              </a:tr>
              <a:tr h="106232">
                <a:tc>
                  <a:txBody>
                    <a:bodyPr/>
                    <a:lstStyle/>
                    <a:p>
                      <a:endParaRPr lang="en-GB" sz="1400"/>
                    </a:p>
                  </a:txBody>
                  <a:tcPr marL="15208" marR="15208" marT="15208" marB="15208">
                    <a:lnL>
                      <a:noFill/>
                    </a:lnL>
                    <a:lnR>
                      <a:noFill/>
                    </a:lnR>
                    <a:lnT>
                      <a:noFill/>
                    </a:lnT>
                    <a:lnB>
                      <a:noFill/>
                    </a:lnB>
                    <a:solidFill>
                      <a:srgbClr val="FFFFFF"/>
                    </a:solidFill>
                  </a:tcPr>
                </a:tc>
                <a:tc>
                  <a:txBody>
                    <a:bodyPr/>
                    <a:lstStyle/>
                    <a:p>
                      <a:endParaRPr lang="en-GB" sz="1400"/>
                    </a:p>
                  </a:txBody>
                  <a:tcPr marL="72999" marR="72999" marT="36500" marB="36500">
                    <a:lnL>
                      <a:noFill/>
                    </a:lnL>
                  </a:tcPr>
                </a:tc>
                <a:tc>
                  <a:txBody>
                    <a:bodyPr/>
                    <a:lstStyle/>
                    <a:p>
                      <a:endParaRPr lang="en-GB" sz="1400"/>
                    </a:p>
                  </a:txBody>
                  <a:tcPr marL="72999" marR="72999" marT="36500" marB="36500"/>
                </a:tc>
                <a:tc>
                  <a:txBody>
                    <a:bodyPr/>
                    <a:lstStyle/>
                    <a:p>
                      <a:endParaRPr lang="en-GB" sz="1400"/>
                    </a:p>
                  </a:txBody>
                  <a:tcPr marL="72999" marR="72999" marT="36500" marB="36500"/>
                </a:tc>
                <a:tc>
                  <a:txBody>
                    <a:bodyPr/>
                    <a:lstStyle/>
                    <a:p>
                      <a:endParaRPr lang="en-GB" sz="1400"/>
                    </a:p>
                  </a:txBody>
                  <a:tcPr marL="72999" marR="72999" marT="36500" marB="36500"/>
                </a:tc>
              </a:tr>
              <a:tr h="442452">
                <a:tc gridSpan="3">
                  <a:txBody>
                    <a:bodyPr/>
                    <a:lstStyle/>
                    <a:p>
                      <a:pPr algn="ctr"/>
                      <a:r>
                        <a:rPr lang="en-GB" sz="1400" b="1"/>
                        <a:t>Diameter of zone of inhibition (mm)</a:t>
                      </a:r>
                      <a:endParaRPr lang="en-GB" sz="1400"/>
                    </a:p>
                  </a:txBody>
                  <a:tcPr marL="72999" marR="72999" marT="36500" marB="36500">
                    <a:lnL>
                      <a:noFill/>
                    </a:lnL>
                    <a:lnR>
                      <a:noFill/>
                    </a:lnR>
                    <a:lnT>
                      <a:noFill/>
                    </a:lnT>
                    <a:lnB>
                      <a:noFill/>
                    </a:lnB>
                    <a:solidFill>
                      <a:srgbClr val="FFFFFF"/>
                    </a:solidFill>
                  </a:tcPr>
                </a:tc>
                <a:tc hMerge="1">
                  <a:txBody>
                    <a:bodyPr/>
                    <a:lstStyle/>
                    <a:p>
                      <a:endParaRPr lang="en-GB"/>
                    </a:p>
                  </a:txBody>
                  <a:tcPr/>
                </a:tc>
                <a:tc hMerge="1">
                  <a:txBody>
                    <a:bodyPr/>
                    <a:lstStyle/>
                    <a:p>
                      <a:endParaRPr lang="en-GB"/>
                    </a:p>
                  </a:txBody>
                  <a:tcPr/>
                </a:tc>
                <a:tc>
                  <a:txBody>
                    <a:bodyPr/>
                    <a:lstStyle/>
                    <a:p>
                      <a:endParaRPr lang="en-GB" sz="1400"/>
                    </a:p>
                  </a:txBody>
                  <a:tcPr marL="72999" marR="72999" marT="36500" marB="36500">
                    <a:lnL>
                      <a:noFill/>
                    </a:lnL>
                  </a:tcPr>
                </a:tc>
                <a:tc>
                  <a:txBody>
                    <a:bodyPr/>
                    <a:lstStyle/>
                    <a:p>
                      <a:endParaRPr lang="en-GB" sz="1400"/>
                    </a:p>
                  </a:txBody>
                  <a:tcPr marL="72999" marR="72999" marT="36500" marB="36500"/>
                </a:tc>
              </a:tr>
              <a:tr h="774289">
                <a:tc>
                  <a:txBody>
                    <a:bodyPr/>
                    <a:lstStyle/>
                    <a:p>
                      <a:pPr algn="ctr"/>
                      <a:r>
                        <a:rPr lang="en-GB" sz="1400" b="1"/>
                        <a:t>Antibiotic</a:t>
                      </a:r>
                      <a:endParaRPr lang="en-GB" sz="1400"/>
                    </a:p>
                  </a:txBody>
                  <a:tcPr marL="72999" marR="72999" marT="36500" marB="36500">
                    <a:lnL>
                      <a:noFill/>
                    </a:lnL>
                    <a:lnR>
                      <a:noFill/>
                    </a:lnR>
                    <a:lnT>
                      <a:noFill/>
                    </a:lnT>
                    <a:lnB>
                      <a:noFill/>
                    </a:lnB>
                    <a:solidFill>
                      <a:srgbClr val="FFFFFF"/>
                    </a:solidFill>
                  </a:tcPr>
                </a:tc>
                <a:tc>
                  <a:txBody>
                    <a:bodyPr/>
                    <a:lstStyle/>
                    <a:p>
                      <a:pPr algn="ctr"/>
                      <a:r>
                        <a:rPr lang="en-GB" sz="1400" b="1"/>
                        <a:t>Disc potency</a:t>
                      </a:r>
                      <a:endParaRPr lang="en-GB" sz="1400"/>
                    </a:p>
                  </a:txBody>
                  <a:tcPr marL="72999" marR="72999" marT="36500" marB="36500">
                    <a:lnL>
                      <a:noFill/>
                    </a:lnL>
                    <a:lnR>
                      <a:noFill/>
                    </a:lnR>
                    <a:lnT>
                      <a:noFill/>
                    </a:lnT>
                    <a:lnB>
                      <a:noFill/>
                    </a:lnB>
                    <a:solidFill>
                      <a:srgbClr val="FFFFFF"/>
                    </a:solidFill>
                  </a:tcPr>
                </a:tc>
                <a:tc>
                  <a:txBody>
                    <a:bodyPr/>
                    <a:lstStyle/>
                    <a:p>
                      <a:pPr algn="ctr"/>
                      <a:r>
                        <a:rPr lang="en-GB" sz="1400" b="1"/>
                        <a:t>S. </a:t>
                      </a:r>
                      <a:r>
                        <a:rPr lang="en-GB" sz="1400" b="1" i="1"/>
                        <a:t>aureus</a:t>
                      </a:r>
                      <a:r>
                        <a:rPr lang="en-GB" sz="1400"/>
                        <a:t/>
                      </a:r>
                      <a:br>
                        <a:rPr lang="en-GB" sz="1400"/>
                      </a:br>
                      <a:r>
                        <a:rPr lang="en-GB" sz="1400" b="1"/>
                        <a:t>(ATCC 25923)</a:t>
                      </a:r>
                      <a:endParaRPr lang="en-GB" sz="1400"/>
                    </a:p>
                  </a:txBody>
                  <a:tcPr marL="72999" marR="72999" marT="36500" marB="36500">
                    <a:lnL>
                      <a:noFill/>
                    </a:lnL>
                    <a:lnR>
                      <a:noFill/>
                    </a:lnR>
                    <a:lnT>
                      <a:noFill/>
                    </a:lnT>
                    <a:lnB>
                      <a:noFill/>
                    </a:lnB>
                    <a:solidFill>
                      <a:srgbClr val="FFFFFF"/>
                    </a:solidFill>
                  </a:tcPr>
                </a:tc>
                <a:tc>
                  <a:txBody>
                    <a:bodyPr/>
                    <a:lstStyle/>
                    <a:p>
                      <a:pPr algn="ctr"/>
                      <a:r>
                        <a:rPr lang="en-GB" sz="1400" b="1" i="1"/>
                        <a:t>E. coli</a:t>
                      </a:r>
                      <a:r>
                        <a:rPr lang="en-GB" sz="1400"/>
                        <a:t/>
                      </a:r>
                      <a:br>
                        <a:rPr lang="en-GB" sz="1400"/>
                      </a:br>
                      <a:r>
                        <a:rPr lang="en-GB" sz="1400" b="1"/>
                        <a:t>(ATCC 25922)</a:t>
                      </a:r>
                      <a:endParaRPr lang="en-GB" sz="1400"/>
                    </a:p>
                  </a:txBody>
                  <a:tcPr marL="72999" marR="72999" marT="36500" marB="36500">
                    <a:lnL>
                      <a:noFill/>
                    </a:lnL>
                    <a:lnR>
                      <a:noFill/>
                    </a:lnR>
                    <a:lnB>
                      <a:noFill/>
                    </a:lnB>
                    <a:solidFill>
                      <a:srgbClr val="FFFFFF"/>
                    </a:solidFill>
                  </a:tcPr>
                </a:tc>
                <a:tc>
                  <a:txBody>
                    <a:bodyPr/>
                    <a:lstStyle/>
                    <a:p>
                      <a:pPr algn="ctr"/>
                      <a:r>
                        <a:rPr lang="en-GB" sz="1400" b="1" i="1"/>
                        <a:t>P. aeruginosa</a:t>
                      </a:r>
                      <a:r>
                        <a:rPr lang="en-GB" sz="1400"/>
                        <a:t/>
                      </a:r>
                      <a:br>
                        <a:rPr lang="en-GB" sz="1400"/>
                      </a:br>
                      <a:r>
                        <a:rPr lang="en-GB" sz="1400" b="1"/>
                        <a:t>(ATCC 27853)</a:t>
                      </a:r>
                      <a:endParaRPr lang="en-GB" sz="1400"/>
                    </a:p>
                  </a:txBody>
                  <a:tcPr marL="72999" marR="72999" marT="36500" marB="36500">
                    <a:lnL>
                      <a:noFill/>
                    </a:lnL>
                    <a:lnR>
                      <a:noFill/>
                    </a:lnR>
                    <a:lnB>
                      <a:noFill/>
                    </a:lnB>
                    <a:solidFill>
                      <a:srgbClr val="FFFFFF"/>
                    </a:solidFill>
                  </a:tcPr>
                </a:tc>
              </a:tr>
              <a:tr h="442452">
                <a:tc>
                  <a:txBody>
                    <a:bodyPr/>
                    <a:lstStyle/>
                    <a:p>
                      <a:r>
                        <a:rPr lang="en-GB" sz="1400"/>
                        <a:t>amikacin</a:t>
                      </a:r>
                    </a:p>
                  </a:txBody>
                  <a:tcPr marL="72999" marR="72999" marT="36500" marB="36500">
                    <a:lnL>
                      <a:noFill/>
                    </a:lnL>
                    <a:lnR>
                      <a:noFill/>
                    </a:lnR>
                    <a:lnT>
                      <a:noFill/>
                    </a:lnT>
                    <a:lnB>
                      <a:noFill/>
                    </a:lnB>
                    <a:solidFill>
                      <a:srgbClr val="FFFFFF"/>
                    </a:solidFill>
                  </a:tcPr>
                </a:tc>
                <a:tc>
                  <a:txBody>
                    <a:bodyPr/>
                    <a:lstStyle/>
                    <a:p>
                      <a:pPr algn="ctr"/>
                      <a:r>
                        <a:rPr lang="el-GR" sz="1400"/>
                        <a:t>30 μ</a:t>
                      </a:r>
                      <a:r>
                        <a:rPr lang="en-GB" sz="1400"/>
                        <a:t>g</a:t>
                      </a:r>
                    </a:p>
                  </a:txBody>
                  <a:tcPr marL="72999" marR="72999" marT="36500" marB="36500">
                    <a:lnL>
                      <a:noFill/>
                    </a:lnL>
                    <a:lnR>
                      <a:noFill/>
                    </a:lnR>
                    <a:lnT>
                      <a:noFill/>
                    </a:lnT>
                    <a:lnB>
                      <a:noFill/>
                    </a:lnB>
                    <a:solidFill>
                      <a:srgbClr val="FFFFFF"/>
                    </a:solidFill>
                  </a:tcPr>
                </a:tc>
                <a:tc>
                  <a:txBody>
                    <a:bodyPr/>
                    <a:lstStyle/>
                    <a:p>
                      <a:pPr algn="ctr"/>
                      <a:r>
                        <a:rPr lang="en-GB" sz="1400"/>
                        <a:t>20-26</a:t>
                      </a:r>
                    </a:p>
                  </a:txBody>
                  <a:tcPr marL="72999" marR="72999" marT="36500" marB="36500">
                    <a:lnL>
                      <a:noFill/>
                    </a:lnL>
                    <a:lnR>
                      <a:noFill/>
                    </a:lnR>
                    <a:lnT>
                      <a:noFill/>
                    </a:lnT>
                    <a:lnB>
                      <a:noFill/>
                    </a:lnB>
                    <a:solidFill>
                      <a:srgbClr val="FFFFFF"/>
                    </a:solidFill>
                  </a:tcPr>
                </a:tc>
                <a:tc>
                  <a:txBody>
                    <a:bodyPr/>
                    <a:lstStyle/>
                    <a:p>
                      <a:pPr algn="ctr"/>
                      <a:r>
                        <a:rPr lang="en-GB" sz="1400"/>
                        <a:t>19-26</a:t>
                      </a:r>
                    </a:p>
                  </a:txBody>
                  <a:tcPr marL="72999" marR="72999" marT="36500" marB="36500">
                    <a:lnL>
                      <a:noFill/>
                    </a:lnL>
                    <a:lnR>
                      <a:noFill/>
                    </a:lnR>
                    <a:lnT>
                      <a:noFill/>
                    </a:lnT>
                    <a:lnB>
                      <a:noFill/>
                    </a:lnB>
                    <a:solidFill>
                      <a:srgbClr val="FFFFFF"/>
                    </a:solidFill>
                  </a:tcPr>
                </a:tc>
                <a:tc>
                  <a:txBody>
                    <a:bodyPr/>
                    <a:lstStyle/>
                    <a:p>
                      <a:pPr algn="ctr"/>
                      <a:r>
                        <a:rPr lang="en-GB" sz="1400"/>
                        <a:t>18-26</a:t>
                      </a:r>
                    </a:p>
                  </a:txBody>
                  <a:tcPr marL="72999" marR="72999" marT="36500" marB="36500">
                    <a:lnL>
                      <a:noFill/>
                    </a:lnL>
                    <a:lnR>
                      <a:noFill/>
                    </a:lnR>
                    <a:lnT>
                      <a:noFill/>
                    </a:lnT>
                    <a:lnB>
                      <a:noFill/>
                    </a:lnB>
                    <a:solidFill>
                      <a:srgbClr val="FFFFFF"/>
                    </a:solidFill>
                  </a:tcPr>
                </a:tc>
              </a:tr>
              <a:tr h="442452">
                <a:tc>
                  <a:txBody>
                    <a:bodyPr/>
                    <a:lstStyle/>
                    <a:p>
                      <a:r>
                        <a:rPr lang="en-GB" sz="1400"/>
                        <a:t>ampicillin</a:t>
                      </a:r>
                    </a:p>
                  </a:txBody>
                  <a:tcPr marL="72999" marR="72999" marT="36500" marB="36500">
                    <a:lnL>
                      <a:noFill/>
                    </a:lnL>
                    <a:lnR>
                      <a:noFill/>
                    </a:lnR>
                    <a:lnT>
                      <a:noFill/>
                    </a:lnT>
                    <a:lnB>
                      <a:noFill/>
                    </a:lnB>
                    <a:solidFill>
                      <a:srgbClr val="FFFFFF"/>
                    </a:solidFill>
                  </a:tcPr>
                </a:tc>
                <a:tc>
                  <a:txBody>
                    <a:bodyPr/>
                    <a:lstStyle/>
                    <a:p>
                      <a:pPr algn="ctr"/>
                      <a:r>
                        <a:rPr lang="el-GR" sz="1400"/>
                        <a:t>10 μ</a:t>
                      </a:r>
                      <a:r>
                        <a:rPr lang="en-GB" sz="1400"/>
                        <a:t>g</a:t>
                      </a:r>
                    </a:p>
                  </a:txBody>
                  <a:tcPr marL="72999" marR="72999" marT="36500" marB="36500">
                    <a:lnL>
                      <a:noFill/>
                    </a:lnL>
                    <a:lnR>
                      <a:noFill/>
                    </a:lnR>
                    <a:lnT>
                      <a:noFill/>
                    </a:lnT>
                    <a:lnB>
                      <a:noFill/>
                    </a:lnB>
                    <a:solidFill>
                      <a:srgbClr val="FFFFFF"/>
                    </a:solidFill>
                  </a:tcPr>
                </a:tc>
                <a:tc>
                  <a:txBody>
                    <a:bodyPr/>
                    <a:lstStyle/>
                    <a:p>
                      <a:pPr algn="ctr"/>
                      <a:r>
                        <a:rPr lang="en-GB" sz="1400"/>
                        <a:t>27-35</a:t>
                      </a:r>
                    </a:p>
                  </a:txBody>
                  <a:tcPr marL="72999" marR="72999" marT="36500" marB="36500">
                    <a:lnL>
                      <a:noFill/>
                    </a:lnL>
                    <a:lnR>
                      <a:noFill/>
                    </a:lnR>
                    <a:lnT>
                      <a:noFill/>
                    </a:lnT>
                    <a:lnB>
                      <a:noFill/>
                    </a:lnB>
                    <a:solidFill>
                      <a:srgbClr val="FFFFFF"/>
                    </a:solidFill>
                  </a:tcPr>
                </a:tc>
                <a:tc>
                  <a:txBody>
                    <a:bodyPr/>
                    <a:lstStyle/>
                    <a:p>
                      <a:pPr algn="ctr"/>
                      <a:r>
                        <a:rPr lang="en-GB" sz="1400"/>
                        <a:t>16-22</a:t>
                      </a:r>
                    </a:p>
                  </a:txBody>
                  <a:tcPr marL="72999" marR="72999" marT="36500" marB="36500">
                    <a:lnL>
                      <a:noFill/>
                    </a:lnL>
                    <a:lnR>
                      <a:noFill/>
                    </a:lnR>
                    <a:lnT>
                      <a:noFill/>
                    </a:lnT>
                    <a:lnB>
                      <a:noFill/>
                    </a:lnB>
                    <a:solidFill>
                      <a:srgbClr val="FFFFFF"/>
                    </a:solidFill>
                  </a:tcPr>
                </a:tc>
                <a:tc>
                  <a:txBody>
                    <a:bodyPr/>
                    <a:lstStyle/>
                    <a:p>
                      <a:pPr algn="ctr"/>
                      <a:r>
                        <a:rPr lang="en-GB" sz="1400"/>
                        <a:t>-</a:t>
                      </a:r>
                    </a:p>
                  </a:txBody>
                  <a:tcPr marL="72999" marR="72999" marT="36500" marB="36500">
                    <a:lnL>
                      <a:noFill/>
                    </a:lnL>
                    <a:lnR>
                      <a:noFill/>
                    </a:lnR>
                    <a:lnT>
                      <a:noFill/>
                    </a:lnT>
                    <a:lnB>
                      <a:noFill/>
                    </a:lnB>
                    <a:solidFill>
                      <a:srgbClr val="FFFFFF"/>
                    </a:solidFill>
                  </a:tcPr>
                </a:tc>
              </a:tr>
              <a:tr h="442452">
                <a:tc>
                  <a:txBody>
                    <a:bodyPr/>
                    <a:lstStyle/>
                    <a:p>
                      <a:r>
                        <a:rPr lang="en-GB" sz="1400"/>
                        <a:t>benzylpenicillin</a:t>
                      </a:r>
                    </a:p>
                  </a:txBody>
                  <a:tcPr marL="72999" marR="72999" marT="36500" marB="36500">
                    <a:lnL>
                      <a:noFill/>
                    </a:lnL>
                    <a:lnR>
                      <a:noFill/>
                    </a:lnR>
                    <a:lnT>
                      <a:noFill/>
                    </a:lnT>
                    <a:lnB>
                      <a:noFill/>
                    </a:lnB>
                    <a:solidFill>
                      <a:srgbClr val="FFFFFF"/>
                    </a:solidFill>
                  </a:tcPr>
                </a:tc>
                <a:tc>
                  <a:txBody>
                    <a:bodyPr/>
                    <a:lstStyle/>
                    <a:p>
                      <a:pPr algn="ctr"/>
                      <a:r>
                        <a:rPr lang="en-GB" sz="1400"/>
                        <a:t>10 IU</a:t>
                      </a:r>
                    </a:p>
                  </a:txBody>
                  <a:tcPr marL="72999" marR="72999" marT="36500" marB="36500">
                    <a:lnL>
                      <a:noFill/>
                    </a:lnL>
                    <a:lnR>
                      <a:noFill/>
                    </a:lnR>
                    <a:lnT>
                      <a:noFill/>
                    </a:lnT>
                    <a:lnB>
                      <a:noFill/>
                    </a:lnB>
                    <a:solidFill>
                      <a:srgbClr val="FFFFFF"/>
                    </a:solidFill>
                  </a:tcPr>
                </a:tc>
                <a:tc>
                  <a:txBody>
                    <a:bodyPr/>
                    <a:lstStyle/>
                    <a:p>
                      <a:pPr algn="ctr"/>
                      <a:r>
                        <a:rPr lang="en-GB" sz="1400"/>
                        <a:t>26-37</a:t>
                      </a:r>
                    </a:p>
                  </a:txBody>
                  <a:tcPr marL="72999" marR="72999" marT="36500" marB="36500">
                    <a:lnL>
                      <a:noFill/>
                    </a:lnL>
                    <a:lnR>
                      <a:noFill/>
                    </a:lnR>
                    <a:lnT>
                      <a:noFill/>
                    </a:lnT>
                    <a:lnB>
                      <a:noFill/>
                    </a:lnB>
                    <a:solidFill>
                      <a:srgbClr val="FFFFFF"/>
                    </a:solidFill>
                  </a:tcPr>
                </a:tc>
                <a:tc>
                  <a:txBody>
                    <a:bodyPr/>
                    <a:lstStyle/>
                    <a:p>
                      <a:pPr algn="ctr"/>
                      <a:r>
                        <a:rPr lang="en-GB" sz="1400"/>
                        <a:t>-</a:t>
                      </a:r>
                    </a:p>
                  </a:txBody>
                  <a:tcPr marL="72999" marR="72999" marT="36500" marB="36500">
                    <a:lnL>
                      <a:noFill/>
                    </a:lnL>
                    <a:lnR>
                      <a:noFill/>
                    </a:lnR>
                    <a:lnT>
                      <a:noFill/>
                    </a:lnT>
                    <a:lnB>
                      <a:noFill/>
                    </a:lnB>
                    <a:solidFill>
                      <a:srgbClr val="FFFFFF"/>
                    </a:solidFill>
                  </a:tcPr>
                </a:tc>
                <a:tc>
                  <a:txBody>
                    <a:bodyPr/>
                    <a:lstStyle/>
                    <a:p>
                      <a:pPr algn="ctr"/>
                      <a:r>
                        <a:rPr lang="en-GB" sz="1400"/>
                        <a:t>-</a:t>
                      </a:r>
                    </a:p>
                  </a:txBody>
                  <a:tcPr marL="72999" marR="72999" marT="36500" marB="36500">
                    <a:lnL>
                      <a:noFill/>
                    </a:lnL>
                    <a:lnR>
                      <a:noFill/>
                    </a:lnR>
                    <a:lnT>
                      <a:noFill/>
                    </a:lnT>
                    <a:lnB>
                      <a:noFill/>
                    </a:lnB>
                    <a:solidFill>
                      <a:srgbClr val="FFFFFF"/>
                    </a:solidFill>
                  </a:tcPr>
                </a:tc>
              </a:tr>
              <a:tr h="442452">
                <a:tc>
                  <a:txBody>
                    <a:bodyPr/>
                    <a:lstStyle/>
                    <a:p>
                      <a:r>
                        <a:rPr lang="en-GB" sz="1400"/>
                        <a:t>cefalotin</a:t>
                      </a:r>
                    </a:p>
                  </a:txBody>
                  <a:tcPr marL="72999" marR="72999" marT="36500" marB="36500">
                    <a:lnL>
                      <a:noFill/>
                    </a:lnL>
                    <a:lnR>
                      <a:noFill/>
                    </a:lnR>
                    <a:lnT>
                      <a:noFill/>
                    </a:lnT>
                    <a:lnB>
                      <a:noFill/>
                    </a:lnB>
                    <a:solidFill>
                      <a:srgbClr val="FFFFFF"/>
                    </a:solidFill>
                  </a:tcPr>
                </a:tc>
                <a:tc>
                  <a:txBody>
                    <a:bodyPr/>
                    <a:lstStyle/>
                    <a:p>
                      <a:pPr algn="ctr"/>
                      <a:r>
                        <a:rPr lang="el-GR" sz="1400"/>
                        <a:t>30 μ</a:t>
                      </a:r>
                      <a:r>
                        <a:rPr lang="en-GB" sz="1400"/>
                        <a:t>g</a:t>
                      </a:r>
                    </a:p>
                  </a:txBody>
                  <a:tcPr marL="72999" marR="72999" marT="36500" marB="36500">
                    <a:lnL>
                      <a:noFill/>
                    </a:lnL>
                    <a:lnR>
                      <a:noFill/>
                    </a:lnR>
                    <a:lnT>
                      <a:noFill/>
                    </a:lnT>
                    <a:lnB>
                      <a:noFill/>
                    </a:lnB>
                    <a:solidFill>
                      <a:srgbClr val="FFFFFF"/>
                    </a:solidFill>
                  </a:tcPr>
                </a:tc>
                <a:tc>
                  <a:txBody>
                    <a:bodyPr/>
                    <a:lstStyle/>
                    <a:p>
                      <a:pPr algn="ctr"/>
                      <a:r>
                        <a:rPr lang="en-GB" sz="1400"/>
                        <a:t>29-37</a:t>
                      </a:r>
                    </a:p>
                  </a:txBody>
                  <a:tcPr marL="72999" marR="72999" marT="36500" marB="36500">
                    <a:lnL>
                      <a:noFill/>
                    </a:lnL>
                    <a:lnR>
                      <a:noFill/>
                    </a:lnR>
                    <a:lnT>
                      <a:noFill/>
                    </a:lnT>
                    <a:lnB>
                      <a:noFill/>
                    </a:lnB>
                    <a:solidFill>
                      <a:srgbClr val="FFFFFF"/>
                    </a:solidFill>
                  </a:tcPr>
                </a:tc>
                <a:tc>
                  <a:txBody>
                    <a:bodyPr/>
                    <a:lstStyle/>
                    <a:p>
                      <a:pPr algn="ctr"/>
                      <a:r>
                        <a:rPr lang="en-GB" sz="1400"/>
                        <a:t>17-22</a:t>
                      </a:r>
                    </a:p>
                  </a:txBody>
                  <a:tcPr marL="72999" marR="72999" marT="36500" marB="36500">
                    <a:lnL>
                      <a:noFill/>
                    </a:lnL>
                    <a:lnR>
                      <a:noFill/>
                    </a:lnR>
                    <a:lnT>
                      <a:noFill/>
                    </a:lnT>
                    <a:lnB>
                      <a:noFill/>
                    </a:lnB>
                    <a:solidFill>
                      <a:srgbClr val="FFFFFF"/>
                    </a:solidFill>
                  </a:tcPr>
                </a:tc>
                <a:tc>
                  <a:txBody>
                    <a:bodyPr/>
                    <a:lstStyle/>
                    <a:p>
                      <a:pPr algn="ctr"/>
                      <a:r>
                        <a:rPr lang="en-GB" sz="1400"/>
                        <a:t>-</a:t>
                      </a:r>
                    </a:p>
                  </a:txBody>
                  <a:tcPr marL="72999" marR="72999" marT="36500" marB="36500">
                    <a:lnL>
                      <a:noFill/>
                    </a:lnL>
                    <a:lnR>
                      <a:noFill/>
                    </a:lnR>
                    <a:lnT>
                      <a:noFill/>
                    </a:lnT>
                    <a:lnB>
                      <a:noFill/>
                    </a:lnB>
                    <a:solidFill>
                      <a:srgbClr val="FFFFFF"/>
                    </a:solidFill>
                  </a:tcPr>
                </a:tc>
              </a:tr>
              <a:tr h="442452">
                <a:tc>
                  <a:txBody>
                    <a:bodyPr/>
                    <a:lstStyle/>
                    <a:p>
                      <a:r>
                        <a:rPr lang="en-GB" sz="1400"/>
                        <a:t>ceftriaxone</a:t>
                      </a:r>
                    </a:p>
                  </a:txBody>
                  <a:tcPr marL="72999" marR="72999" marT="36500" marB="36500">
                    <a:lnL>
                      <a:noFill/>
                    </a:lnL>
                    <a:lnR>
                      <a:noFill/>
                    </a:lnR>
                    <a:lnT>
                      <a:noFill/>
                    </a:lnT>
                    <a:lnB>
                      <a:noFill/>
                    </a:lnB>
                    <a:solidFill>
                      <a:srgbClr val="FFFFFF"/>
                    </a:solidFill>
                  </a:tcPr>
                </a:tc>
                <a:tc>
                  <a:txBody>
                    <a:bodyPr/>
                    <a:lstStyle/>
                    <a:p>
                      <a:pPr algn="ctr"/>
                      <a:r>
                        <a:rPr lang="el-GR" sz="1400"/>
                        <a:t>30 μ</a:t>
                      </a:r>
                      <a:r>
                        <a:rPr lang="en-GB" sz="1400"/>
                        <a:t>g</a:t>
                      </a:r>
                    </a:p>
                  </a:txBody>
                  <a:tcPr marL="72999" marR="72999" marT="36500" marB="36500">
                    <a:lnL>
                      <a:noFill/>
                    </a:lnL>
                    <a:lnR>
                      <a:noFill/>
                    </a:lnR>
                    <a:lnT>
                      <a:noFill/>
                    </a:lnT>
                    <a:lnB>
                      <a:noFill/>
                    </a:lnB>
                    <a:solidFill>
                      <a:srgbClr val="FFFFFF"/>
                    </a:solidFill>
                  </a:tcPr>
                </a:tc>
                <a:tc>
                  <a:txBody>
                    <a:bodyPr/>
                    <a:lstStyle/>
                    <a:p>
                      <a:pPr algn="ctr"/>
                      <a:r>
                        <a:rPr lang="en-GB" sz="1400"/>
                        <a:t>22-28</a:t>
                      </a:r>
                    </a:p>
                  </a:txBody>
                  <a:tcPr marL="72999" marR="72999" marT="36500" marB="36500">
                    <a:lnL>
                      <a:noFill/>
                    </a:lnL>
                    <a:lnR>
                      <a:noFill/>
                    </a:lnR>
                    <a:lnT>
                      <a:noFill/>
                    </a:lnT>
                    <a:lnB>
                      <a:noFill/>
                    </a:lnB>
                    <a:solidFill>
                      <a:srgbClr val="FFFFFF"/>
                    </a:solidFill>
                  </a:tcPr>
                </a:tc>
                <a:tc>
                  <a:txBody>
                    <a:bodyPr/>
                    <a:lstStyle/>
                    <a:p>
                      <a:pPr algn="ctr"/>
                      <a:r>
                        <a:rPr lang="en-GB" sz="1400"/>
                        <a:t>29-35</a:t>
                      </a:r>
                    </a:p>
                  </a:txBody>
                  <a:tcPr marL="72999" marR="72999" marT="36500" marB="36500">
                    <a:lnL>
                      <a:noFill/>
                    </a:lnL>
                    <a:lnR>
                      <a:noFill/>
                    </a:lnR>
                    <a:lnT>
                      <a:noFill/>
                    </a:lnT>
                    <a:lnB>
                      <a:noFill/>
                    </a:lnB>
                    <a:solidFill>
                      <a:srgbClr val="FFFFFF"/>
                    </a:solidFill>
                  </a:tcPr>
                </a:tc>
                <a:tc>
                  <a:txBody>
                    <a:bodyPr/>
                    <a:lstStyle/>
                    <a:p>
                      <a:pPr algn="ctr"/>
                      <a:r>
                        <a:rPr lang="en-GB" sz="1400"/>
                        <a:t>17-23</a:t>
                      </a:r>
                    </a:p>
                  </a:txBody>
                  <a:tcPr marL="72999" marR="72999" marT="36500" marB="36500">
                    <a:lnL>
                      <a:noFill/>
                    </a:lnL>
                    <a:lnR>
                      <a:noFill/>
                    </a:lnR>
                    <a:lnT>
                      <a:noFill/>
                    </a:lnT>
                    <a:lnB>
                      <a:noFill/>
                    </a:lnB>
                    <a:solidFill>
                      <a:srgbClr val="FFFFFF"/>
                    </a:solidFill>
                  </a:tcPr>
                </a:tc>
              </a:tr>
              <a:tr h="442452">
                <a:tc>
                  <a:txBody>
                    <a:bodyPr/>
                    <a:lstStyle/>
                    <a:p>
                      <a:r>
                        <a:rPr lang="en-GB" sz="1400"/>
                        <a:t>cefuroxime</a:t>
                      </a:r>
                    </a:p>
                  </a:txBody>
                  <a:tcPr marL="72999" marR="72999" marT="36500" marB="36500">
                    <a:lnL>
                      <a:noFill/>
                    </a:lnL>
                    <a:lnR>
                      <a:noFill/>
                    </a:lnR>
                    <a:lnT>
                      <a:noFill/>
                    </a:lnT>
                    <a:lnB>
                      <a:noFill/>
                    </a:lnB>
                    <a:solidFill>
                      <a:srgbClr val="FFFFFF"/>
                    </a:solidFill>
                  </a:tcPr>
                </a:tc>
                <a:tc>
                  <a:txBody>
                    <a:bodyPr/>
                    <a:lstStyle/>
                    <a:p>
                      <a:pPr algn="ctr"/>
                      <a:r>
                        <a:rPr lang="el-GR" sz="1400"/>
                        <a:t>30 μ</a:t>
                      </a:r>
                      <a:r>
                        <a:rPr lang="en-GB" sz="1400"/>
                        <a:t>g</a:t>
                      </a:r>
                    </a:p>
                  </a:txBody>
                  <a:tcPr marL="72999" marR="72999" marT="36500" marB="36500">
                    <a:lnL>
                      <a:noFill/>
                    </a:lnL>
                    <a:lnR>
                      <a:noFill/>
                    </a:lnR>
                    <a:lnT>
                      <a:noFill/>
                    </a:lnT>
                    <a:lnB>
                      <a:noFill/>
                    </a:lnB>
                    <a:solidFill>
                      <a:srgbClr val="FFFFFF"/>
                    </a:solidFill>
                  </a:tcPr>
                </a:tc>
                <a:tc>
                  <a:txBody>
                    <a:bodyPr/>
                    <a:lstStyle/>
                    <a:p>
                      <a:pPr algn="ctr"/>
                      <a:r>
                        <a:rPr lang="en-GB" sz="1400"/>
                        <a:t>27-35</a:t>
                      </a:r>
                    </a:p>
                  </a:txBody>
                  <a:tcPr marL="72999" marR="72999" marT="36500" marB="36500">
                    <a:lnL>
                      <a:noFill/>
                    </a:lnL>
                    <a:lnR>
                      <a:noFill/>
                    </a:lnR>
                    <a:lnT>
                      <a:noFill/>
                    </a:lnT>
                    <a:lnB>
                      <a:noFill/>
                    </a:lnB>
                    <a:solidFill>
                      <a:srgbClr val="FFFFFF"/>
                    </a:solidFill>
                  </a:tcPr>
                </a:tc>
                <a:tc>
                  <a:txBody>
                    <a:bodyPr/>
                    <a:lstStyle/>
                    <a:p>
                      <a:pPr algn="ctr"/>
                      <a:r>
                        <a:rPr lang="en-GB" sz="1400"/>
                        <a:t>20-26</a:t>
                      </a:r>
                    </a:p>
                  </a:txBody>
                  <a:tcPr marL="72999" marR="72999" marT="36500" marB="36500">
                    <a:lnL>
                      <a:noFill/>
                    </a:lnL>
                    <a:lnR>
                      <a:noFill/>
                    </a:lnR>
                    <a:lnT>
                      <a:noFill/>
                    </a:lnT>
                    <a:lnB>
                      <a:noFill/>
                    </a:lnB>
                    <a:solidFill>
                      <a:srgbClr val="FFFFFF"/>
                    </a:solidFill>
                  </a:tcPr>
                </a:tc>
                <a:tc>
                  <a:txBody>
                    <a:bodyPr/>
                    <a:lstStyle/>
                    <a:p>
                      <a:pPr algn="ctr"/>
                      <a:r>
                        <a:rPr lang="en-GB" sz="1400"/>
                        <a:t>-</a:t>
                      </a:r>
                    </a:p>
                  </a:txBody>
                  <a:tcPr marL="72999" marR="72999" marT="36500" marB="36500">
                    <a:lnL>
                      <a:noFill/>
                    </a:lnL>
                    <a:lnR>
                      <a:noFill/>
                    </a:lnR>
                    <a:lnT>
                      <a:noFill/>
                    </a:lnT>
                    <a:lnB>
                      <a:noFill/>
                    </a:lnB>
                    <a:solidFill>
                      <a:srgbClr val="FFFFFF"/>
                    </a:solidFill>
                  </a:tcPr>
                </a:tc>
              </a:tr>
              <a:tr h="774289">
                <a:tc>
                  <a:txBody>
                    <a:bodyPr/>
                    <a:lstStyle/>
                    <a:p>
                      <a:r>
                        <a:rPr lang="en-GB" sz="1400"/>
                        <a:t>chloramphenicol</a:t>
                      </a:r>
                    </a:p>
                  </a:txBody>
                  <a:tcPr marL="72999" marR="72999" marT="36500" marB="36500">
                    <a:lnL>
                      <a:noFill/>
                    </a:lnL>
                    <a:lnR>
                      <a:noFill/>
                    </a:lnR>
                    <a:lnT>
                      <a:noFill/>
                    </a:lnT>
                    <a:lnB>
                      <a:noFill/>
                    </a:lnB>
                    <a:solidFill>
                      <a:srgbClr val="FFFFFF"/>
                    </a:solidFill>
                  </a:tcPr>
                </a:tc>
                <a:tc>
                  <a:txBody>
                    <a:bodyPr/>
                    <a:lstStyle/>
                    <a:p>
                      <a:pPr algn="ctr"/>
                      <a:r>
                        <a:rPr lang="el-GR" sz="1400"/>
                        <a:t>30 μ</a:t>
                      </a:r>
                      <a:r>
                        <a:rPr lang="en-GB" sz="1400"/>
                        <a:t>g</a:t>
                      </a:r>
                    </a:p>
                  </a:txBody>
                  <a:tcPr marL="72999" marR="72999" marT="36500" marB="36500">
                    <a:lnL>
                      <a:noFill/>
                    </a:lnL>
                    <a:lnR>
                      <a:noFill/>
                    </a:lnR>
                    <a:lnT>
                      <a:noFill/>
                    </a:lnT>
                    <a:lnB>
                      <a:noFill/>
                    </a:lnB>
                    <a:solidFill>
                      <a:srgbClr val="FFFFFF"/>
                    </a:solidFill>
                  </a:tcPr>
                </a:tc>
                <a:tc>
                  <a:txBody>
                    <a:bodyPr/>
                    <a:lstStyle/>
                    <a:p>
                      <a:pPr algn="ctr"/>
                      <a:r>
                        <a:rPr lang="en-GB" sz="1400"/>
                        <a:t>19-26</a:t>
                      </a:r>
                    </a:p>
                  </a:txBody>
                  <a:tcPr marL="72999" marR="72999" marT="36500" marB="36500">
                    <a:lnL>
                      <a:noFill/>
                    </a:lnL>
                    <a:lnR>
                      <a:noFill/>
                    </a:lnR>
                    <a:lnT>
                      <a:noFill/>
                    </a:lnT>
                    <a:lnB>
                      <a:noFill/>
                    </a:lnB>
                    <a:solidFill>
                      <a:srgbClr val="FFFFFF"/>
                    </a:solidFill>
                  </a:tcPr>
                </a:tc>
                <a:tc>
                  <a:txBody>
                    <a:bodyPr/>
                    <a:lstStyle/>
                    <a:p>
                      <a:pPr algn="ctr"/>
                      <a:r>
                        <a:rPr lang="en-GB" sz="1400"/>
                        <a:t>21-27</a:t>
                      </a:r>
                    </a:p>
                  </a:txBody>
                  <a:tcPr marL="72999" marR="72999" marT="36500" marB="36500">
                    <a:lnL>
                      <a:noFill/>
                    </a:lnL>
                    <a:lnR>
                      <a:noFill/>
                    </a:lnR>
                    <a:lnT>
                      <a:noFill/>
                    </a:lnT>
                    <a:lnB>
                      <a:noFill/>
                    </a:lnB>
                    <a:solidFill>
                      <a:srgbClr val="FFFFFF"/>
                    </a:solidFill>
                  </a:tcPr>
                </a:tc>
                <a:tc>
                  <a:txBody>
                    <a:bodyPr/>
                    <a:lstStyle/>
                    <a:p>
                      <a:pPr algn="ctr"/>
                      <a:r>
                        <a:rPr lang="en-GB" sz="1400"/>
                        <a:t>-</a:t>
                      </a:r>
                    </a:p>
                  </a:txBody>
                  <a:tcPr marL="72999" marR="72999" marT="36500" marB="36500">
                    <a:lnL>
                      <a:noFill/>
                    </a:lnL>
                    <a:lnR>
                      <a:noFill/>
                    </a:lnR>
                    <a:lnT>
                      <a:noFill/>
                    </a:lnT>
                    <a:lnB>
                      <a:noFill/>
                    </a:lnB>
                    <a:solidFill>
                      <a:srgbClr val="FFFFFF"/>
                    </a:solidFill>
                  </a:tcPr>
                </a:tc>
              </a:tr>
              <a:tr h="442452">
                <a:tc>
                  <a:txBody>
                    <a:bodyPr/>
                    <a:lstStyle/>
                    <a:p>
                      <a:r>
                        <a:rPr lang="en-GB" sz="1400"/>
                        <a:t>ciprofloxacin</a:t>
                      </a:r>
                    </a:p>
                  </a:txBody>
                  <a:tcPr marL="72999" marR="72999" marT="36500" marB="36500">
                    <a:lnL>
                      <a:noFill/>
                    </a:lnL>
                    <a:lnR>
                      <a:noFill/>
                    </a:lnR>
                    <a:lnT>
                      <a:noFill/>
                    </a:lnT>
                    <a:lnB>
                      <a:noFill/>
                    </a:lnB>
                    <a:solidFill>
                      <a:srgbClr val="FFFFFF"/>
                    </a:solidFill>
                  </a:tcPr>
                </a:tc>
                <a:tc>
                  <a:txBody>
                    <a:bodyPr/>
                    <a:lstStyle/>
                    <a:p>
                      <a:pPr algn="ctr"/>
                      <a:r>
                        <a:rPr lang="el-GR" sz="1400"/>
                        <a:t>100 μ</a:t>
                      </a:r>
                      <a:r>
                        <a:rPr lang="en-GB" sz="1400"/>
                        <a:t>g</a:t>
                      </a:r>
                    </a:p>
                  </a:txBody>
                  <a:tcPr marL="72999" marR="72999" marT="36500" marB="36500">
                    <a:lnL>
                      <a:noFill/>
                    </a:lnL>
                    <a:lnR>
                      <a:noFill/>
                    </a:lnR>
                    <a:lnT>
                      <a:noFill/>
                    </a:lnT>
                    <a:lnB>
                      <a:noFill/>
                    </a:lnB>
                    <a:solidFill>
                      <a:srgbClr val="FFFFFF"/>
                    </a:solidFill>
                  </a:tcPr>
                </a:tc>
                <a:tc>
                  <a:txBody>
                    <a:bodyPr/>
                    <a:lstStyle/>
                    <a:p>
                      <a:pPr algn="ctr"/>
                      <a:r>
                        <a:rPr lang="en-GB" sz="1400"/>
                        <a:t>22-30</a:t>
                      </a:r>
                    </a:p>
                  </a:txBody>
                  <a:tcPr marL="72999" marR="72999" marT="36500" marB="36500">
                    <a:lnL>
                      <a:noFill/>
                    </a:lnL>
                    <a:lnR>
                      <a:noFill/>
                    </a:lnR>
                    <a:lnT>
                      <a:noFill/>
                    </a:lnT>
                    <a:lnB>
                      <a:noFill/>
                    </a:lnB>
                    <a:solidFill>
                      <a:srgbClr val="FFFFFF"/>
                    </a:solidFill>
                  </a:tcPr>
                </a:tc>
                <a:tc>
                  <a:txBody>
                    <a:bodyPr/>
                    <a:lstStyle/>
                    <a:p>
                      <a:pPr algn="ctr"/>
                      <a:r>
                        <a:rPr lang="en-GB" sz="1400"/>
                        <a:t>30-40</a:t>
                      </a:r>
                    </a:p>
                  </a:txBody>
                  <a:tcPr marL="72999" marR="72999" marT="36500" marB="36500">
                    <a:lnL>
                      <a:noFill/>
                    </a:lnL>
                    <a:lnR>
                      <a:noFill/>
                    </a:lnR>
                    <a:lnT>
                      <a:noFill/>
                    </a:lnT>
                    <a:lnB>
                      <a:noFill/>
                    </a:lnB>
                    <a:solidFill>
                      <a:srgbClr val="FFFFFF"/>
                    </a:solidFill>
                  </a:tcPr>
                </a:tc>
                <a:tc>
                  <a:txBody>
                    <a:bodyPr/>
                    <a:lstStyle/>
                    <a:p>
                      <a:pPr algn="ctr"/>
                      <a:r>
                        <a:rPr lang="en-GB" sz="1400"/>
                        <a:t>25-33</a:t>
                      </a:r>
                    </a:p>
                  </a:txBody>
                  <a:tcPr marL="72999" marR="72999" marT="36500" marB="36500">
                    <a:lnL>
                      <a:noFill/>
                    </a:lnL>
                    <a:lnR>
                      <a:noFill/>
                    </a:lnR>
                    <a:lnT>
                      <a:noFill/>
                    </a:lnT>
                    <a:lnB>
                      <a:noFill/>
                    </a:lnB>
                    <a:solidFill>
                      <a:srgbClr val="FFFFFF"/>
                    </a:solidFill>
                  </a:tcPr>
                </a:tc>
              </a:tr>
              <a:tr h="442452">
                <a:tc>
                  <a:txBody>
                    <a:bodyPr/>
                    <a:lstStyle/>
                    <a:p>
                      <a:r>
                        <a:rPr lang="en-GB" sz="1400"/>
                        <a:t>clindamycin</a:t>
                      </a:r>
                    </a:p>
                  </a:txBody>
                  <a:tcPr marL="72999" marR="72999" marT="36500" marB="36500">
                    <a:lnL>
                      <a:noFill/>
                    </a:lnL>
                    <a:lnR>
                      <a:noFill/>
                    </a:lnR>
                    <a:lnT>
                      <a:noFill/>
                    </a:lnT>
                    <a:lnB>
                      <a:noFill/>
                    </a:lnB>
                    <a:solidFill>
                      <a:srgbClr val="FFFFFF"/>
                    </a:solidFill>
                  </a:tcPr>
                </a:tc>
                <a:tc>
                  <a:txBody>
                    <a:bodyPr/>
                    <a:lstStyle/>
                    <a:p>
                      <a:pPr algn="ctr"/>
                      <a:r>
                        <a:rPr lang="el-GR" sz="1400"/>
                        <a:t>2 μ</a:t>
                      </a:r>
                      <a:r>
                        <a:rPr lang="en-GB" sz="1400"/>
                        <a:t>g</a:t>
                      </a:r>
                    </a:p>
                  </a:txBody>
                  <a:tcPr marL="72999" marR="72999" marT="36500" marB="36500">
                    <a:lnL>
                      <a:noFill/>
                    </a:lnL>
                    <a:lnR>
                      <a:noFill/>
                    </a:lnR>
                    <a:lnT>
                      <a:noFill/>
                    </a:lnT>
                    <a:lnB>
                      <a:noFill/>
                    </a:lnB>
                    <a:solidFill>
                      <a:srgbClr val="FFFFFF"/>
                    </a:solidFill>
                  </a:tcPr>
                </a:tc>
                <a:tc>
                  <a:txBody>
                    <a:bodyPr/>
                    <a:lstStyle/>
                    <a:p>
                      <a:pPr algn="ctr"/>
                      <a:r>
                        <a:rPr lang="en-GB" sz="1400"/>
                        <a:t>24-30</a:t>
                      </a:r>
                    </a:p>
                  </a:txBody>
                  <a:tcPr marL="72999" marR="72999" marT="36500" marB="36500">
                    <a:lnL>
                      <a:noFill/>
                    </a:lnL>
                    <a:lnR>
                      <a:noFill/>
                    </a:lnR>
                    <a:lnT>
                      <a:noFill/>
                    </a:lnT>
                    <a:lnB>
                      <a:noFill/>
                    </a:lnB>
                    <a:solidFill>
                      <a:srgbClr val="FFFFFF"/>
                    </a:solidFill>
                  </a:tcPr>
                </a:tc>
                <a:tc>
                  <a:txBody>
                    <a:bodyPr/>
                    <a:lstStyle/>
                    <a:p>
                      <a:pPr algn="ctr"/>
                      <a:r>
                        <a:rPr lang="en-GB" sz="1400"/>
                        <a:t>-</a:t>
                      </a:r>
                    </a:p>
                  </a:txBody>
                  <a:tcPr marL="72999" marR="72999" marT="36500" marB="36500">
                    <a:lnL>
                      <a:noFill/>
                    </a:lnL>
                    <a:lnR>
                      <a:noFill/>
                    </a:lnR>
                    <a:lnT>
                      <a:noFill/>
                    </a:lnT>
                    <a:lnB>
                      <a:noFill/>
                    </a:lnB>
                    <a:solidFill>
                      <a:srgbClr val="FFFFFF"/>
                    </a:solidFill>
                  </a:tcPr>
                </a:tc>
                <a:tc>
                  <a:txBody>
                    <a:bodyPr/>
                    <a:lstStyle/>
                    <a:p>
                      <a:pPr algn="ctr"/>
                      <a:r>
                        <a:rPr lang="en-GB" sz="1400"/>
                        <a:t>-</a:t>
                      </a:r>
                    </a:p>
                  </a:txBody>
                  <a:tcPr marL="72999" marR="72999" marT="36500" marB="36500">
                    <a:lnL>
                      <a:noFill/>
                    </a:lnL>
                    <a:lnR>
                      <a:noFill/>
                    </a:lnR>
                    <a:lnT>
                      <a:noFill/>
                    </a:lnT>
                    <a:lnB>
                      <a:noFill/>
                    </a:lnB>
                    <a:solidFill>
                      <a:srgbClr val="FFFFFF"/>
                    </a:solidFill>
                  </a:tcPr>
                </a:tc>
              </a:tr>
              <a:tr h="442452">
                <a:tc>
                  <a:txBody>
                    <a:bodyPr/>
                    <a:lstStyle/>
                    <a:p>
                      <a:r>
                        <a:rPr lang="en-GB" sz="1400"/>
                        <a:t>co-trimoxazole</a:t>
                      </a:r>
                    </a:p>
                  </a:txBody>
                  <a:tcPr marL="72999" marR="72999" marT="36500" marB="36500">
                    <a:lnL>
                      <a:noFill/>
                    </a:lnL>
                    <a:lnR>
                      <a:noFill/>
                    </a:lnR>
                    <a:lnT>
                      <a:noFill/>
                    </a:lnT>
                    <a:lnB>
                      <a:noFill/>
                    </a:lnB>
                    <a:solidFill>
                      <a:srgbClr val="FFFFFF"/>
                    </a:solidFill>
                  </a:tcPr>
                </a:tc>
                <a:tc>
                  <a:txBody>
                    <a:bodyPr/>
                    <a:lstStyle/>
                    <a:p>
                      <a:pPr algn="ctr"/>
                      <a:r>
                        <a:rPr lang="el-GR" sz="1400"/>
                        <a:t>25 μ</a:t>
                      </a:r>
                      <a:r>
                        <a:rPr lang="en-GB" sz="1400"/>
                        <a:t>g</a:t>
                      </a:r>
                    </a:p>
                  </a:txBody>
                  <a:tcPr marL="72999" marR="72999" marT="36500" marB="36500">
                    <a:lnL>
                      <a:noFill/>
                    </a:lnL>
                    <a:lnR>
                      <a:noFill/>
                    </a:lnR>
                    <a:lnT>
                      <a:noFill/>
                    </a:lnT>
                    <a:lnB>
                      <a:noFill/>
                    </a:lnB>
                    <a:solidFill>
                      <a:srgbClr val="FFFFFF"/>
                    </a:solidFill>
                  </a:tcPr>
                </a:tc>
                <a:tc>
                  <a:txBody>
                    <a:bodyPr/>
                    <a:lstStyle/>
                    <a:p>
                      <a:pPr algn="ctr"/>
                      <a:r>
                        <a:rPr lang="en-GB" sz="1400"/>
                        <a:t>24-32</a:t>
                      </a:r>
                    </a:p>
                  </a:txBody>
                  <a:tcPr marL="72999" marR="72999" marT="36500" marB="36500">
                    <a:lnL>
                      <a:noFill/>
                    </a:lnL>
                    <a:lnR>
                      <a:noFill/>
                    </a:lnR>
                    <a:lnT>
                      <a:noFill/>
                    </a:lnT>
                    <a:lnB>
                      <a:noFill/>
                    </a:lnB>
                    <a:solidFill>
                      <a:srgbClr val="FFFFFF"/>
                    </a:solidFill>
                  </a:tcPr>
                </a:tc>
                <a:tc>
                  <a:txBody>
                    <a:bodyPr/>
                    <a:lstStyle/>
                    <a:p>
                      <a:pPr algn="ctr"/>
                      <a:r>
                        <a:rPr lang="en-GB" sz="1400"/>
                        <a:t>24-32</a:t>
                      </a:r>
                    </a:p>
                  </a:txBody>
                  <a:tcPr marL="72999" marR="72999" marT="36500" marB="36500">
                    <a:lnL>
                      <a:noFill/>
                    </a:lnL>
                    <a:lnR>
                      <a:noFill/>
                    </a:lnR>
                    <a:lnT>
                      <a:noFill/>
                    </a:lnT>
                    <a:lnB>
                      <a:noFill/>
                    </a:lnB>
                    <a:solidFill>
                      <a:srgbClr val="FFFFFF"/>
                    </a:solidFill>
                  </a:tcPr>
                </a:tc>
                <a:tc>
                  <a:txBody>
                    <a:bodyPr/>
                    <a:lstStyle/>
                    <a:p>
                      <a:pPr algn="ctr"/>
                      <a:r>
                        <a:rPr lang="en-GB" sz="1400" dirty="0"/>
                        <a:t>-</a:t>
                      </a:r>
                    </a:p>
                  </a:txBody>
                  <a:tcPr marL="72999" marR="72999" marT="36500" marB="3650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4543991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76672"/>
          </a:xfrm>
        </p:spPr>
        <p:txBody>
          <a:bodyPr>
            <a:normAutofit fontScale="90000"/>
          </a:bodyPr>
          <a:lstStyle/>
          <a:p>
            <a:r>
              <a:rPr lang="en-GB" b="1" dirty="0" smtClean="0"/>
              <a:t/>
            </a:r>
            <a:br>
              <a:rPr lang="en-GB" b="1" dirty="0" smtClean="0"/>
            </a:br>
            <a:r>
              <a:rPr lang="en-GB" b="1" dirty="0" smtClean="0"/>
              <a:t/>
            </a:r>
            <a:br>
              <a:rPr lang="en-GB" b="1" dirty="0" smtClean="0"/>
            </a:br>
            <a:r>
              <a:rPr lang="en-GB" b="1" dirty="0" smtClean="0"/>
              <a:t>Turbidity </a:t>
            </a:r>
            <a:r>
              <a:rPr lang="en-GB" b="1" dirty="0"/>
              <a:t>standard</a:t>
            </a:r>
            <a:r>
              <a:rPr lang="en-GB" dirty="0"/>
              <a:t/>
            </a:r>
            <a:br>
              <a:rPr lang="en-GB" dirty="0"/>
            </a:br>
            <a:endParaRPr lang="en-GB" dirty="0"/>
          </a:p>
        </p:txBody>
      </p:sp>
      <p:sp>
        <p:nvSpPr>
          <p:cNvPr id="3" name="Content Placeholder 2"/>
          <p:cNvSpPr>
            <a:spLocks noGrp="1"/>
          </p:cNvSpPr>
          <p:nvPr>
            <p:ph idx="1"/>
          </p:nvPr>
        </p:nvSpPr>
        <p:spPr>
          <a:xfrm>
            <a:off x="0" y="381000"/>
            <a:ext cx="9144000" cy="6477000"/>
          </a:xfrm>
        </p:spPr>
        <p:txBody>
          <a:bodyPr>
            <a:normAutofit/>
          </a:bodyPr>
          <a:lstStyle/>
          <a:p>
            <a:endParaRPr lang="en-GB" dirty="0" smtClean="0"/>
          </a:p>
          <a:p>
            <a:r>
              <a:rPr lang="en-GB" dirty="0" smtClean="0"/>
              <a:t>Prepare </a:t>
            </a:r>
            <a:r>
              <a:rPr lang="en-GB" dirty="0"/>
              <a:t>the turbidity standard by pouring 0.6 ml of a 1% (10 g/litre) solution of barium chloride </a:t>
            </a:r>
            <a:r>
              <a:rPr lang="en-GB" dirty="0" err="1"/>
              <a:t>dihydrate</a:t>
            </a:r>
            <a:r>
              <a:rPr lang="en-GB" dirty="0"/>
              <a:t> into a 100-ml graduated cylinder, and filling to 100 ml with 1% (10 ml/litre) </a:t>
            </a:r>
            <a:r>
              <a:rPr lang="en-GB" dirty="0" err="1"/>
              <a:t>sulfuric</a:t>
            </a:r>
            <a:r>
              <a:rPr lang="en-GB" dirty="0"/>
              <a:t> acid. </a:t>
            </a:r>
            <a:endParaRPr lang="en-GB" dirty="0" smtClean="0"/>
          </a:p>
          <a:p>
            <a:endParaRPr lang="en-GB" dirty="0"/>
          </a:p>
          <a:p>
            <a:r>
              <a:rPr lang="en-GB" dirty="0" smtClean="0"/>
              <a:t>The </a:t>
            </a:r>
            <a:r>
              <a:rPr lang="en-GB" dirty="0"/>
              <a:t>turbidity standard solution should be placed in a tube identical to the one used for the broth sample. </a:t>
            </a:r>
            <a:endParaRPr lang="en-GB" dirty="0" smtClean="0"/>
          </a:p>
          <a:p>
            <a:r>
              <a:rPr lang="en-GB" dirty="0" smtClean="0"/>
              <a:t>It </a:t>
            </a:r>
            <a:r>
              <a:rPr lang="en-GB" dirty="0"/>
              <a:t>can be stored in the dark at room temperature for 6 months, provided it is sealed to prevent evaporation</a:t>
            </a:r>
          </a:p>
          <a:p>
            <a:endParaRPr lang="en-GB" dirty="0"/>
          </a:p>
        </p:txBody>
      </p:sp>
    </p:spTree>
    <p:extLst>
      <p:ext uri="{BB962C8B-B14F-4D97-AF65-F5344CB8AC3E}">
        <p14:creationId xmlns:p14="http://schemas.microsoft.com/office/powerpoint/2010/main" val="29445956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Swabs</a:t>
            </a:r>
            <a:r>
              <a:rPr lang="en-GB" dirty="0"/>
              <a:t/>
            </a:r>
            <a:br>
              <a:rPr lang="en-GB" dirty="0"/>
            </a:br>
            <a:endParaRPr lang="en-GB" dirty="0"/>
          </a:p>
        </p:txBody>
      </p:sp>
      <p:sp>
        <p:nvSpPr>
          <p:cNvPr id="3" name="Content Placeholder 2"/>
          <p:cNvSpPr>
            <a:spLocks noGrp="1"/>
          </p:cNvSpPr>
          <p:nvPr>
            <p:ph idx="1"/>
          </p:nvPr>
        </p:nvSpPr>
        <p:spPr/>
        <p:txBody>
          <a:bodyPr/>
          <a:lstStyle/>
          <a:p>
            <a:r>
              <a:rPr lang="en-GB" dirty="0" smtClean="0"/>
              <a:t>Cotton </a:t>
            </a:r>
            <a:r>
              <a:rPr lang="en-GB" dirty="0"/>
              <a:t>wool swabs on wooden applicator sticks should be </a:t>
            </a:r>
            <a:r>
              <a:rPr lang="en-GB" dirty="0" smtClean="0"/>
              <a:t>prepared.</a:t>
            </a:r>
            <a:endParaRPr lang="en-GB" dirty="0"/>
          </a:p>
          <a:p>
            <a:endParaRPr lang="en-GB" dirty="0"/>
          </a:p>
        </p:txBody>
      </p:sp>
    </p:spTree>
    <p:extLst>
      <p:ext uri="{BB962C8B-B14F-4D97-AF65-F5344CB8AC3E}">
        <p14:creationId xmlns:p14="http://schemas.microsoft.com/office/powerpoint/2010/main" val="2870566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Procedure</a:t>
            </a:r>
            <a:r>
              <a:rPr lang="en-GB" dirty="0"/>
              <a:t/>
            </a:r>
            <a:br>
              <a:rPr lang="en-GB" dirty="0"/>
            </a:br>
            <a:endParaRPr lang="en-GB" dirty="0"/>
          </a:p>
        </p:txBody>
      </p:sp>
      <p:sp>
        <p:nvSpPr>
          <p:cNvPr id="3" name="Content Placeholder 2"/>
          <p:cNvSpPr>
            <a:spLocks noGrp="1"/>
          </p:cNvSpPr>
          <p:nvPr>
            <p:ph sz="half" idx="1"/>
          </p:nvPr>
        </p:nvSpPr>
        <p:spPr>
          <a:xfrm>
            <a:off x="0" y="1600200"/>
            <a:ext cx="4495800" cy="5257800"/>
          </a:xfrm>
        </p:spPr>
        <p:txBody>
          <a:bodyPr>
            <a:normAutofit/>
          </a:bodyPr>
          <a:lstStyle/>
          <a:p>
            <a:r>
              <a:rPr lang="en-GB" dirty="0" smtClean="0"/>
              <a:t>To </a:t>
            </a:r>
            <a:r>
              <a:rPr lang="en-GB" dirty="0"/>
              <a:t>prepare the inoculum from the primary culture plate, touch with a loop the tops of each of 3 - 5 colonies, of similar appearance, of the organism to be </a:t>
            </a:r>
            <a:r>
              <a:rPr lang="en-GB" dirty="0" smtClean="0"/>
              <a:t>tested</a:t>
            </a:r>
          </a:p>
          <a:p>
            <a:pPr marL="0" indent="0">
              <a:buNone/>
            </a:pPr>
            <a:r>
              <a:rPr lang="en-GB" dirty="0" smtClean="0"/>
              <a:t>From  </a:t>
            </a:r>
            <a:r>
              <a:rPr lang="en-GB" dirty="0"/>
              <a:t>pure culture, a </a:t>
            </a:r>
            <a:r>
              <a:rPr lang="en-GB" dirty="0" err="1"/>
              <a:t>loopful</a:t>
            </a:r>
            <a:r>
              <a:rPr lang="en-GB" dirty="0"/>
              <a:t> of the confluent growth is similarly suspended in </a:t>
            </a:r>
            <a:r>
              <a:rPr lang="en-GB" dirty="0" smtClean="0"/>
              <a:t>saline</a:t>
            </a:r>
            <a:endParaRPr lang="en-GB" dirty="0"/>
          </a:p>
          <a:p>
            <a:endParaRPr lang="en-GB"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208314" y="980728"/>
            <a:ext cx="5332238" cy="5616624"/>
          </a:xfrm>
        </p:spPr>
      </p:pic>
    </p:spTree>
    <p:extLst>
      <p:ext uri="{BB962C8B-B14F-4D97-AF65-F5344CB8AC3E}">
        <p14:creationId xmlns:p14="http://schemas.microsoft.com/office/powerpoint/2010/main" val="21320203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Dilution </a:t>
            </a:r>
            <a:endParaRPr lang="en-GB"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0" y="1196752"/>
            <a:ext cx="9741795" cy="4392488"/>
          </a:xfrm>
        </p:spPr>
      </p:pic>
      <p:sp>
        <p:nvSpPr>
          <p:cNvPr id="4" name="Content Placeholder 3"/>
          <p:cNvSpPr>
            <a:spLocks noGrp="1"/>
          </p:cNvSpPr>
          <p:nvPr>
            <p:ph sz="half" idx="2"/>
          </p:nvPr>
        </p:nvSpPr>
        <p:spPr>
          <a:xfrm>
            <a:off x="0" y="4725144"/>
            <a:ext cx="9684568" cy="2132856"/>
          </a:xfrm>
        </p:spPr>
        <p:txBody>
          <a:bodyPr/>
          <a:lstStyle/>
          <a:p>
            <a:endParaRPr lang="en-GB" dirty="0" smtClean="0"/>
          </a:p>
          <a:p>
            <a:endParaRPr lang="en-GB" dirty="0"/>
          </a:p>
          <a:p>
            <a:r>
              <a:rPr lang="en-GB" dirty="0" smtClean="0"/>
              <a:t>Transfer to a tube of saline</a:t>
            </a:r>
            <a:endParaRPr lang="en-GB" dirty="0"/>
          </a:p>
        </p:txBody>
      </p:sp>
    </p:spTree>
    <p:extLst>
      <p:ext uri="{BB962C8B-B14F-4D97-AF65-F5344CB8AC3E}">
        <p14:creationId xmlns:p14="http://schemas.microsoft.com/office/powerpoint/2010/main" val="2957644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half" idx="1"/>
          </p:nvPr>
        </p:nvSpPr>
        <p:spPr/>
        <p:txBody>
          <a:bodyPr/>
          <a:lstStyle/>
          <a:p>
            <a:r>
              <a:rPr lang="en-GB" dirty="0"/>
              <a:t>Compare the tube with the turbidity standard and adjust the density of the test suspension to that of the standard by adding more bacteria or more sterile saline</a:t>
            </a: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7984" y="1412776"/>
            <a:ext cx="4745114" cy="5445224"/>
          </a:xfrm>
        </p:spPr>
      </p:pic>
    </p:spTree>
    <p:extLst>
      <p:ext uri="{BB962C8B-B14F-4D97-AF65-F5344CB8AC3E}">
        <p14:creationId xmlns:p14="http://schemas.microsoft.com/office/powerpoint/2010/main" val="38399467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Inoculating the plate</a:t>
            </a:r>
            <a:endParaRPr lang="en-GB" dirty="0"/>
          </a:p>
        </p:txBody>
      </p:sp>
      <p:sp>
        <p:nvSpPr>
          <p:cNvPr id="3" name="Text Placeholder 2"/>
          <p:cNvSpPr>
            <a:spLocks noGrp="1"/>
          </p:cNvSpPr>
          <p:nvPr>
            <p:ph type="body" idx="1"/>
          </p:nvPr>
        </p:nvSpPr>
        <p:spPr/>
        <p:txBody>
          <a:bodyPr/>
          <a:lstStyle/>
          <a:p>
            <a:endParaRPr lang="en-GB"/>
          </a:p>
        </p:txBody>
      </p:sp>
      <p:sp>
        <p:nvSpPr>
          <p:cNvPr id="4" name="Content Placeholder 3"/>
          <p:cNvSpPr>
            <a:spLocks noGrp="1"/>
          </p:cNvSpPr>
          <p:nvPr>
            <p:ph sz="half" idx="2"/>
          </p:nvPr>
        </p:nvSpPr>
        <p:spPr>
          <a:xfrm>
            <a:off x="0" y="1412776"/>
            <a:ext cx="3347864" cy="5445223"/>
          </a:xfrm>
        </p:spPr>
        <p:txBody>
          <a:bodyPr/>
          <a:lstStyle/>
          <a:p>
            <a:r>
              <a:rPr lang="en-GB" dirty="0"/>
              <a:t>Inoculate the plates by dipping a sterile swab into the inoculum. </a:t>
            </a:r>
            <a:endParaRPr lang="en-GB" dirty="0" smtClean="0"/>
          </a:p>
          <a:p>
            <a:r>
              <a:rPr lang="en-GB" dirty="0" smtClean="0"/>
              <a:t>Remove </a:t>
            </a:r>
            <a:r>
              <a:rPr lang="en-GB" dirty="0"/>
              <a:t>excess inoculum by pressing and rotating the swab firmly against the side of the tube above the level of the liquid</a:t>
            </a:r>
          </a:p>
        </p:txBody>
      </p:sp>
      <p:sp>
        <p:nvSpPr>
          <p:cNvPr id="5" name="Text Placeholder 4"/>
          <p:cNvSpPr>
            <a:spLocks noGrp="1"/>
          </p:cNvSpPr>
          <p:nvPr>
            <p:ph type="body" sz="quarter" idx="3"/>
          </p:nvPr>
        </p:nvSpPr>
        <p:spPr/>
        <p:txBody>
          <a:bodyPr/>
          <a:lstStyle/>
          <a:p>
            <a:endParaRPr lang="en-GB"/>
          </a:p>
        </p:txBody>
      </p:sp>
      <p:pic>
        <p:nvPicPr>
          <p:cNvPr id="7" name="Content Placeholder 6"/>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3419872" y="1484784"/>
            <a:ext cx="5904657" cy="5373216"/>
          </a:xfrm>
        </p:spPr>
      </p:pic>
    </p:spTree>
    <p:extLst>
      <p:ext uri="{BB962C8B-B14F-4D97-AF65-F5344CB8AC3E}">
        <p14:creationId xmlns:p14="http://schemas.microsoft.com/office/powerpoint/2010/main" val="16867993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half" idx="1"/>
          </p:nvPr>
        </p:nvSpPr>
        <p:spPr>
          <a:xfrm>
            <a:off x="0" y="332656"/>
            <a:ext cx="3563888" cy="6525344"/>
          </a:xfrm>
        </p:spPr>
        <p:txBody>
          <a:bodyPr>
            <a:normAutofit/>
          </a:bodyPr>
          <a:lstStyle/>
          <a:p>
            <a:r>
              <a:rPr lang="en-GB" dirty="0"/>
              <a:t>Streak the swab all over the surface of the medium three times, rotating the plate through an angle of 60 ° after each application. Finally, pass the swab round the edge of the agar surface. Leave the inoculum to dry for a few minutes at room temperature with the lid closed.</a:t>
            </a:r>
          </a:p>
          <a:p>
            <a:endParaRPr lang="en-GB" dirty="0"/>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419872" y="260648"/>
            <a:ext cx="6192688" cy="6597352"/>
          </a:xfrm>
        </p:spPr>
      </p:pic>
    </p:spTree>
    <p:extLst>
      <p:ext uri="{BB962C8B-B14F-4D97-AF65-F5344CB8AC3E}">
        <p14:creationId xmlns:p14="http://schemas.microsoft.com/office/powerpoint/2010/main" val="28878521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648072"/>
          </a:xfrm>
        </p:spPr>
        <p:txBody>
          <a:bodyPr>
            <a:normAutofit fontScale="90000"/>
          </a:bodyPr>
          <a:lstStyle/>
          <a:p>
            <a:r>
              <a:rPr lang="en-GB" dirty="0" smtClean="0"/>
              <a:t>Placing the </a:t>
            </a:r>
            <a:r>
              <a:rPr lang="en-GB" dirty="0" err="1" smtClean="0"/>
              <a:t>antobioticc</a:t>
            </a:r>
            <a:endParaRPr lang="en-GB" dirty="0"/>
          </a:p>
        </p:txBody>
      </p:sp>
      <p:sp>
        <p:nvSpPr>
          <p:cNvPr id="3" name="Content Placeholder 2"/>
          <p:cNvSpPr>
            <a:spLocks noGrp="1"/>
          </p:cNvSpPr>
          <p:nvPr>
            <p:ph sz="half" idx="1"/>
          </p:nvPr>
        </p:nvSpPr>
        <p:spPr>
          <a:xfrm>
            <a:off x="0" y="1600200"/>
            <a:ext cx="2627784" cy="4525963"/>
          </a:xfrm>
        </p:spPr>
        <p:txBody>
          <a:bodyPr/>
          <a:lstStyle/>
          <a:p>
            <a:r>
              <a:rPr lang="en-GB" dirty="0"/>
              <a:t>The antibiotic discs may be placed on the inoculated plates using a pair of </a:t>
            </a:r>
            <a:r>
              <a:rPr lang="en-GB" dirty="0" smtClean="0"/>
              <a:t>sterile forceps.</a:t>
            </a:r>
          </a:p>
          <a:p>
            <a:endParaRPr lang="en-GB" dirty="0" smtClean="0"/>
          </a:p>
          <a:p>
            <a:r>
              <a:rPr lang="en-GB" dirty="0" smtClean="0"/>
              <a:t>Or needle tip.</a:t>
            </a:r>
            <a:endParaRPr lang="en-GB"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699792" y="454090"/>
            <a:ext cx="6624736" cy="6403910"/>
          </a:xfrm>
        </p:spPr>
      </p:pic>
    </p:spTree>
    <p:extLst>
      <p:ext uri="{BB962C8B-B14F-4D97-AF65-F5344CB8AC3E}">
        <p14:creationId xmlns:p14="http://schemas.microsoft.com/office/powerpoint/2010/main" val="42167038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Content Placeholder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07504" y="1556792"/>
            <a:ext cx="5328592" cy="4896544"/>
          </a:xfrm>
        </p:spPr>
      </p:pic>
      <p:sp>
        <p:nvSpPr>
          <p:cNvPr id="4" name="Content Placeholder 3"/>
          <p:cNvSpPr>
            <a:spLocks noGrp="1"/>
          </p:cNvSpPr>
          <p:nvPr>
            <p:ph sz="half" idx="2"/>
          </p:nvPr>
        </p:nvSpPr>
        <p:spPr>
          <a:xfrm>
            <a:off x="4648200" y="1600200"/>
            <a:ext cx="4495800" cy="5257800"/>
          </a:xfrm>
        </p:spPr>
        <p:txBody>
          <a:bodyPr/>
          <a:lstStyle/>
          <a:p>
            <a:r>
              <a:rPr lang="en-GB" dirty="0" smtClean="0"/>
              <a:t>Antibiotic </a:t>
            </a:r>
            <a:r>
              <a:rPr lang="en-GB" dirty="0"/>
              <a:t>disc dispenser can be used to apply the discs to the inoculated plate.</a:t>
            </a:r>
          </a:p>
        </p:txBody>
      </p:sp>
    </p:spTree>
    <p:extLst>
      <p:ext uri="{BB962C8B-B14F-4D97-AF65-F5344CB8AC3E}">
        <p14:creationId xmlns:p14="http://schemas.microsoft.com/office/powerpoint/2010/main" val="2720546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Kirby-Bauer method</a:t>
            </a:r>
            <a:endParaRPr lang="en-GB" dirty="0"/>
          </a:p>
        </p:txBody>
      </p:sp>
      <p:sp>
        <p:nvSpPr>
          <p:cNvPr id="3" name="Content Placeholder 2"/>
          <p:cNvSpPr>
            <a:spLocks noGrp="1"/>
          </p:cNvSpPr>
          <p:nvPr>
            <p:ph idx="1"/>
          </p:nvPr>
        </p:nvSpPr>
        <p:spPr/>
        <p:txBody>
          <a:bodyPr>
            <a:normAutofit lnSpcReduction="10000"/>
          </a:bodyPr>
          <a:lstStyle/>
          <a:p>
            <a:r>
              <a:rPr lang="en-GB" b="1" dirty="0" smtClean="0"/>
              <a:t>WHO in I976 considered the modified disc technique of Kirby-Bauer</a:t>
            </a:r>
            <a:r>
              <a:rPr lang="en-GB" dirty="0" smtClean="0"/>
              <a:t>.</a:t>
            </a:r>
          </a:p>
          <a:p>
            <a:pPr algn="ctr"/>
            <a:r>
              <a:rPr lang="en-GB" dirty="0" smtClean="0"/>
              <a:t>For the following </a:t>
            </a:r>
            <a:r>
              <a:rPr lang="en-GB" b="1" dirty="0" smtClean="0"/>
              <a:t>purposes</a:t>
            </a:r>
            <a:endParaRPr lang="en-GB" b="1" dirty="0"/>
          </a:p>
          <a:p>
            <a:r>
              <a:rPr lang="en-GB" dirty="0" smtClean="0"/>
              <a:t>1. Clinical </a:t>
            </a:r>
          </a:p>
          <a:p>
            <a:r>
              <a:rPr lang="en-GB" dirty="0" smtClean="0"/>
              <a:t>2. Surveillance </a:t>
            </a:r>
          </a:p>
          <a:p>
            <a:pPr algn="ctr"/>
            <a:r>
              <a:rPr lang="en-GB" b="1" dirty="0" smtClean="0"/>
              <a:t>Reasons</a:t>
            </a:r>
            <a:r>
              <a:rPr lang="en-GB" dirty="0" smtClean="0"/>
              <a:t> </a:t>
            </a:r>
          </a:p>
          <a:p>
            <a:r>
              <a:rPr lang="en-GB" dirty="0" smtClean="0"/>
              <a:t>1. Its technical simple</a:t>
            </a:r>
          </a:p>
          <a:p>
            <a:r>
              <a:rPr lang="en-GB" dirty="0" smtClean="0"/>
              <a:t>2. It is reproducible</a:t>
            </a:r>
            <a:endParaRPr lang="en-GB" dirty="0"/>
          </a:p>
        </p:txBody>
      </p:sp>
    </p:spTree>
    <p:extLst>
      <p:ext uri="{BB962C8B-B14F-4D97-AF65-F5344CB8AC3E}">
        <p14:creationId xmlns:p14="http://schemas.microsoft.com/office/powerpoint/2010/main" val="2162716922"/>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Disc spacing</a:t>
            </a:r>
            <a:endParaRPr lang="en-GB" dirty="0"/>
          </a:p>
        </p:txBody>
      </p:sp>
      <p:sp>
        <p:nvSpPr>
          <p:cNvPr id="3" name="Content Placeholder 2"/>
          <p:cNvSpPr>
            <a:spLocks noGrp="1"/>
          </p:cNvSpPr>
          <p:nvPr>
            <p:ph idx="1"/>
          </p:nvPr>
        </p:nvSpPr>
        <p:spPr/>
        <p:txBody>
          <a:bodyPr/>
          <a:lstStyle/>
          <a:p>
            <a:r>
              <a:rPr lang="en-GB" dirty="0"/>
              <a:t>A maximum of seven discs can be placed on a 9-10 cm plate. </a:t>
            </a:r>
            <a:endParaRPr lang="en-GB" dirty="0" smtClean="0"/>
          </a:p>
          <a:p>
            <a:r>
              <a:rPr lang="en-GB" dirty="0" smtClean="0"/>
              <a:t>Six </a:t>
            </a:r>
            <a:r>
              <a:rPr lang="en-GB" dirty="0"/>
              <a:t>discs may be spaced evenly, approximately 15 mm from the edge of the plate, and 1 disc placed in the centre of the plate. </a:t>
            </a:r>
            <a:endParaRPr lang="en-GB" dirty="0" smtClean="0"/>
          </a:p>
          <a:p>
            <a:endParaRPr lang="en-GB" dirty="0" smtClean="0"/>
          </a:p>
          <a:p>
            <a:r>
              <a:rPr lang="en-GB" b="1" i="1" dirty="0" smtClean="0">
                <a:solidFill>
                  <a:srgbClr val="00B050"/>
                </a:solidFill>
              </a:rPr>
              <a:t>Each </a:t>
            </a:r>
            <a:r>
              <a:rPr lang="en-GB" b="1" i="1" dirty="0">
                <a:solidFill>
                  <a:srgbClr val="00B050"/>
                </a:solidFill>
              </a:rPr>
              <a:t>disc should be gently pressed down to ensure even contact with the medium</a:t>
            </a:r>
          </a:p>
        </p:txBody>
      </p:sp>
    </p:spTree>
    <p:extLst>
      <p:ext uri="{BB962C8B-B14F-4D97-AF65-F5344CB8AC3E}">
        <p14:creationId xmlns:p14="http://schemas.microsoft.com/office/powerpoint/2010/main" val="20608790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07504" y="260648"/>
            <a:ext cx="9036496" cy="6597352"/>
          </a:xfrm>
        </p:spPr>
        <p:txBody>
          <a:bodyPr>
            <a:normAutofit/>
          </a:bodyPr>
          <a:lstStyle/>
          <a:p>
            <a:r>
              <a:rPr lang="en-GB" dirty="0"/>
              <a:t>The plates should be placed in an incubator at 35 °C within 30 minutes of </a:t>
            </a:r>
            <a:r>
              <a:rPr lang="en-GB" dirty="0" smtClean="0"/>
              <a:t>preparation</a:t>
            </a:r>
          </a:p>
          <a:p>
            <a:r>
              <a:rPr lang="en-GB" dirty="0"/>
              <a:t>After overnight incubation, the diameter of each zone (including the diameter of the disc) should be measured and recorded in mm. </a:t>
            </a:r>
            <a:endParaRPr lang="en-GB" dirty="0" smtClean="0"/>
          </a:p>
          <a:p>
            <a:r>
              <a:rPr lang="en-GB" dirty="0" smtClean="0"/>
              <a:t>The </a:t>
            </a:r>
            <a:r>
              <a:rPr lang="en-GB" dirty="0"/>
              <a:t>results should then be interpreted according to the critical </a:t>
            </a:r>
            <a:r>
              <a:rPr lang="en-GB" dirty="0" smtClean="0"/>
              <a:t>diameters.</a:t>
            </a:r>
            <a:endParaRPr lang="en-GB" dirty="0"/>
          </a:p>
          <a:p>
            <a:r>
              <a:rPr lang="en-GB" dirty="0"/>
              <a:t>The measurements can be made with a ruler on the under-surface of the plate without opening the lid.</a:t>
            </a:r>
          </a:p>
          <a:p>
            <a:endParaRPr lang="en-GB" dirty="0"/>
          </a:p>
        </p:txBody>
      </p:sp>
    </p:spTree>
    <p:extLst>
      <p:ext uri="{BB962C8B-B14F-4D97-AF65-F5344CB8AC3E}">
        <p14:creationId xmlns:p14="http://schemas.microsoft.com/office/powerpoint/2010/main" val="19335648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0"/>
            <a:ext cx="8280920" cy="6741368"/>
          </a:xfrm>
        </p:spPr>
      </p:pic>
    </p:spTree>
    <p:extLst>
      <p:ext uri="{BB962C8B-B14F-4D97-AF65-F5344CB8AC3E}">
        <p14:creationId xmlns:p14="http://schemas.microsoft.com/office/powerpoint/2010/main" val="15654459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with a ruler</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504" y="1124744"/>
            <a:ext cx="8856984" cy="5733256"/>
          </a:xfrm>
        </p:spPr>
      </p:pic>
    </p:spTree>
    <p:extLst>
      <p:ext uri="{BB962C8B-B14F-4D97-AF65-F5344CB8AC3E}">
        <p14:creationId xmlns:p14="http://schemas.microsoft.com/office/powerpoint/2010/main" val="24289927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GB" dirty="0"/>
          </a:p>
        </p:txBody>
      </p:sp>
      <p:sp>
        <p:nvSpPr>
          <p:cNvPr id="3" name="Text Placeholder 2"/>
          <p:cNvSpPr>
            <a:spLocks noGrp="1"/>
          </p:cNvSpPr>
          <p:nvPr>
            <p:ph type="body" idx="1"/>
          </p:nvPr>
        </p:nvSpPr>
        <p:spPr/>
        <p:txBody>
          <a:bodyPr/>
          <a:lstStyle/>
          <a:p>
            <a:endParaRPr lang="en-GB"/>
          </a:p>
        </p:txBody>
      </p:sp>
      <p:sp>
        <p:nvSpPr>
          <p:cNvPr id="4" name="Content Placeholder 3"/>
          <p:cNvSpPr>
            <a:spLocks noGrp="1"/>
          </p:cNvSpPr>
          <p:nvPr>
            <p:ph sz="half" idx="2"/>
          </p:nvPr>
        </p:nvSpPr>
        <p:spPr>
          <a:xfrm>
            <a:off x="0" y="1484784"/>
            <a:ext cx="2915816" cy="5256584"/>
          </a:xfrm>
        </p:spPr>
        <p:txBody>
          <a:bodyPr/>
          <a:lstStyle/>
          <a:p>
            <a:r>
              <a:rPr lang="en-GB" dirty="0"/>
              <a:t>If the medium is opaque, the zone can be measured by means of a pair of </a:t>
            </a:r>
            <a:r>
              <a:rPr lang="en-GB" dirty="0" err="1"/>
              <a:t>calipers</a:t>
            </a:r>
            <a:r>
              <a:rPr lang="en-GB" dirty="0"/>
              <a:t>.</a:t>
            </a:r>
          </a:p>
          <a:p>
            <a:endParaRPr lang="en-GB" dirty="0"/>
          </a:p>
        </p:txBody>
      </p:sp>
      <p:sp>
        <p:nvSpPr>
          <p:cNvPr id="5" name="Text Placeholder 4"/>
          <p:cNvSpPr>
            <a:spLocks noGrp="1"/>
          </p:cNvSpPr>
          <p:nvPr>
            <p:ph type="body" sz="quarter" idx="3"/>
          </p:nvPr>
        </p:nvSpPr>
        <p:spPr/>
        <p:txBody>
          <a:bodyPr/>
          <a:lstStyle/>
          <a:p>
            <a:endParaRPr lang="en-GB"/>
          </a:p>
        </p:txBody>
      </p:sp>
      <p:pic>
        <p:nvPicPr>
          <p:cNvPr id="7" name="Content Placeholder 6"/>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2843808" y="476672"/>
            <a:ext cx="6192688" cy="6264696"/>
          </a:xfrm>
        </p:spPr>
      </p:pic>
    </p:spTree>
    <p:extLst>
      <p:ext uri="{BB962C8B-B14F-4D97-AF65-F5344CB8AC3E}">
        <p14:creationId xmlns:p14="http://schemas.microsoft.com/office/powerpoint/2010/main" val="6812458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9617" name="Group 225"/>
          <p:cNvGraphicFramePr>
            <a:graphicFrameLocks noGrp="1"/>
          </p:cNvGraphicFramePr>
          <p:nvPr>
            <p:ph idx="4294967295"/>
          </p:nvPr>
        </p:nvGraphicFramePr>
        <p:xfrm>
          <a:off x="0" y="1793875"/>
          <a:ext cx="9144000" cy="5065090"/>
        </p:xfrm>
        <a:graphic>
          <a:graphicData uri="http://schemas.openxmlformats.org/drawingml/2006/table">
            <a:tbl>
              <a:tblPr/>
              <a:tblGrid>
                <a:gridCol w="1862667"/>
                <a:gridCol w="931333"/>
                <a:gridCol w="1125361"/>
                <a:gridCol w="1305278"/>
                <a:gridCol w="1307042"/>
                <a:gridCol w="1305278"/>
                <a:gridCol w="1307041"/>
              </a:tblGrid>
              <a:tr h="937888">
                <a:tc rowSpan="2">
                  <a:txBody>
                    <a:bodyPr/>
                    <a:lstStyle/>
                    <a:p>
                      <a:pPr marL="0" marR="0" lvl="0" indent="0" algn="l" defTabSz="457200" rtl="0" eaLnBrk="1" fontAlgn="base" latinLnBrk="0" hangingPunct="1">
                        <a:lnSpc>
                          <a:spcPct val="100000"/>
                        </a:lnSpc>
                        <a:spcBef>
                          <a:spcPct val="20000"/>
                        </a:spcBef>
                        <a:spcAft>
                          <a:spcPct val="0"/>
                        </a:spcAft>
                        <a:buClrTx/>
                        <a:buSzTx/>
                        <a:buFont typeface="Arial" pitchFamily="34" charset="0"/>
                        <a:buNone/>
                        <a:tabLst/>
                      </a:pPr>
                      <a:endPar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endParaRPr>
                    </a:p>
                    <a:p>
                      <a:pPr marL="0" marR="0" lvl="0" indent="0" algn="l"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Agent</a:t>
                      </a:r>
                    </a:p>
                  </a:txBody>
                  <a:tcPr marL="86078" marR="86078"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3200" b="1" i="0" u="none" strike="noStrike" cap="none" normalizeH="0" baseline="0" dirty="0" smtClean="0">
                          <a:ln>
                            <a:noFill/>
                          </a:ln>
                          <a:solidFill>
                            <a:srgbClr val="00B050"/>
                          </a:solidFill>
                          <a:effectLst/>
                          <a:latin typeface="Arial" pitchFamily="34" charset="0"/>
                          <a:ea typeface="ヒラギノ角ゴ Pro W3"/>
                          <a:cs typeface="Arial" pitchFamily="34" charset="0"/>
                        </a:rPr>
                        <a:t>CLSI 2009</a:t>
                      </a:r>
                    </a:p>
                  </a:txBody>
                  <a:tcPr marL="86078" marR="86078"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c gridSpan="3">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3200" b="1" i="0" u="none" strike="noStrike" cap="none" normalizeH="0" baseline="0" dirty="0" smtClean="0">
                          <a:ln>
                            <a:noFill/>
                          </a:ln>
                          <a:solidFill>
                            <a:srgbClr val="00B050"/>
                          </a:solidFill>
                          <a:effectLst/>
                          <a:latin typeface="Arial" pitchFamily="34" charset="0"/>
                          <a:ea typeface="ヒラギノ角ゴ Pro W3"/>
                          <a:cs typeface="Arial" pitchFamily="34" charset="0"/>
                        </a:rPr>
                        <a:t>CLSI 2010</a:t>
                      </a:r>
                    </a:p>
                  </a:txBody>
                  <a:tcPr marL="86078" marR="86078"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r>
              <a:tr h="540042">
                <a:tc vMerge="1">
                  <a:txBody>
                    <a:bodyPr/>
                    <a:lstStyle/>
                    <a:p>
                      <a:endParaRPr lang="en-CA"/>
                    </a:p>
                  </a:txBody>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S</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I</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R</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S</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I</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R</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8529">
                <a:tc>
                  <a:txBody>
                    <a:bodyPr/>
                    <a:lstStyle/>
                    <a:p>
                      <a:pPr marL="0" marR="0" lvl="0" indent="0" algn="l"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Cefazolin</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≤8</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16</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rgbClr val="FF0000"/>
                          </a:solidFill>
                          <a:effectLst/>
                          <a:latin typeface="Arial" pitchFamily="34" charset="0"/>
                          <a:ea typeface="ヒラギノ角ゴ Pro W3"/>
                          <a:cs typeface="Arial" pitchFamily="34" charset="0"/>
                        </a:rPr>
                        <a:t>≥32</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rgbClr val="FFFF00"/>
                    </a:solid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≤1</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2</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rgbClr val="FF0000"/>
                          </a:solidFill>
                          <a:effectLst/>
                          <a:latin typeface="Arial" pitchFamily="34" charset="0"/>
                          <a:ea typeface="ヒラギノ角ゴ Pro W3"/>
                          <a:cs typeface="Arial" pitchFamily="34" charset="0"/>
                        </a:rPr>
                        <a:t>≥4</a:t>
                      </a:r>
                    </a:p>
                  </a:txBody>
                  <a:tcPr marL="86078" marR="86078"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rgbClr val="FFFF00"/>
                    </a:solidFill>
                  </a:tcPr>
                </a:tc>
              </a:tr>
              <a:tr h="540042">
                <a:tc>
                  <a:txBody>
                    <a:bodyPr/>
                    <a:lstStyle/>
                    <a:p>
                      <a:pPr marL="0" marR="0" lvl="0" indent="0" algn="l"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Cefotaxime</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≤8</a:t>
                      </a:r>
                      <a:endPar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endParaRP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16-32</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rgbClr val="FF0000"/>
                          </a:solidFill>
                          <a:effectLst/>
                          <a:latin typeface="Arial" pitchFamily="34" charset="0"/>
                          <a:ea typeface="ヒラギノ角ゴ Pro W3"/>
                          <a:cs typeface="Arial" pitchFamily="34" charset="0"/>
                        </a:rPr>
                        <a:t>≥64</a:t>
                      </a:r>
                    </a:p>
                  </a:txBody>
                  <a:tcPr marL="86078" marR="86078" horzOverflow="overflow">
                    <a:lnL cap="flat">
                      <a:noFill/>
                    </a:lnL>
                    <a:lnR cap="flat">
                      <a:noFill/>
                    </a:lnR>
                    <a:lnT cap="flat">
                      <a:noFill/>
                    </a:lnT>
                    <a:lnB cap="flat">
                      <a:noFill/>
                    </a:lnB>
                    <a:lnTlToBr>
                      <a:noFill/>
                    </a:lnTlToBr>
                    <a:lnBlToTr>
                      <a:noFill/>
                    </a:lnBlToTr>
                    <a:solidFill>
                      <a:srgbClr val="FFFF00"/>
                    </a:solid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≤1</a:t>
                      </a:r>
                      <a:endPar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endParaRP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2</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rgbClr val="FF0000"/>
                          </a:solidFill>
                          <a:effectLst/>
                          <a:latin typeface="Arial" pitchFamily="34" charset="0"/>
                          <a:ea typeface="ヒラギノ角ゴ Pro W3"/>
                          <a:cs typeface="Arial" pitchFamily="34" charset="0"/>
                        </a:rPr>
                        <a:t>≥4</a:t>
                      </a:r>
                    </a:p>
                  </a:txBody>
                  <a:tcPr marL="86078" marR="86078" horzOverflow="overflow">
                    <a:lnL cap="flat">
                      <a:noFill/>
                    </a:lnL>
                    <a:lnR cap="flat">
                      <a:noFill/>
                    </a:lnR>
                    <a:lnT cap="flat">
                      <a:noFill/>
                    </a:lnT>
                    <a:lnB cap="flat">
                      <a:noFill/>
                    </a:lnB>
                    <a:lnTlToBr>
                      <a:noFill/>
                    </a:lnTlToBr>
                    <a:lnBlToTr>
                      <a:noFill/>
                    </a:lnBlToTr>
                    <a:solidFill>
                      <a:srgbClr val="FFFF00"/>
                    </a:solidFill>
                  </a:tcPr>
                </a:tc>
              </a:tr>
              <a:tr h="538529">
                <a:tc>
                  <a:txBody>
                    <a:bodyPr/>
                    <a:lstStyle/>
                    <a:p>
                      <a:pPr marL="0" marR="0" lvl="0" indent="0" algn="l"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Ceftriaxone</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≤8</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16-32</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rgbClr val="FF0000"/>
                          </a:solidFill>
                          <a:effectLst/>
                          <a:latin typeface="Arial" pitchFamily="34" charset="0"/>
                          <a:ea typeface="ヒラギノ角ゴ Pro W3"/>
                          <a:cs typeface="Arial" pitchFamily="34" charset="0"/>
                        </a:rPr>
                        <a:t>≥64</a:t>
                      </a:r>
                    </a:p>
                  </a:txBody>
                  <a:tcPr marL="86078" marR="86078" horzOverflow="overflow">
                    <a:lnL cap="flat">
                      <a:noFill/>
                    </a:lnL>
                    <a:lnR cap="flat">
                      <a:noFill/>
                    </a:lnR>
                    <a:lnT cap="flat">
                      <a:noFill/>
                    </a:lnT>
                    <a:lnB cap="flat">
                      <a:noFill/>
                    </a:lnB>
                    <a:lnTlToBr>
                      <a:noFill/>
                    </a:lnTlToBr>
                    <a:lnBlToTr>
                      <a:noFill/>
                    </a:lnBlToTr>
                    <a:solidFill>
                      <a:srgbClr val="FFFF00"/>
                    </a:solid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≤1</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2</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rgbClr val="FF0000"/>
                          </a:solidFill>
                          <a:effectLst/>
                          <a:latin typeface="Arial" pitchFamily="34" charset="0"/>
                          <a:ea typeface="ヒラギノ角ゴ Pro W3"/>
                          <a:cs typeface="Arial" pitchFamily="34" charset="0"/>
                        </a:rPr>
                        <a:t>≥4</a:t>
                      </a:r>
                    </a:p>
                  </a:txBody>
                  <a:tcPr marL="86078" marR="86078" horzOverflow="overflow">
                    <a:lnL cap="flat">
                      <a:noFill/>
                    </a:lnL>
                    <a:lnR cap="flat">
                      <a:noFill/>
                    </a:lnR>
                    <a:lnT cap="flat">
                      <a:noFill/>
                    </a:lnT>
                    <a:lnB cap="flat">
                      <a:noFill/>
                    </a:lnB>
                    <a:lnTlToBr>
                      <a:noFill/>
                    </a:lnTlToBr>
                    <a:lnBlToTr>
                      <a:noFill/>
                    </a:lnBlToTr>
                    <a:solidFill>
                      <a:srgbClr val="FFFF00"/>
                    </a:solidFill>
                  </a:tcPr>
                </a:tc>
              </a:tr>
              <a:tr h="668018">
                <a:tc>
                  <a:txBody>
                    <a:bodyPr/>
                    <a:lstStyle/>
                    <a:p>
                      <a:pPr marL="0" marR="0" lvl="0" indent="0" algn="l"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Ceftazidime</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≤8</a:t>
                      </a:r>
                      <a:endPar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endParaRP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16</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rgbClr val="FF0000"/>
                          </a:solidFill>
                          <a:effectLst/>
                          <a:latin typeface="Arial" pitchFamily="34" charset="0"/>
                          <a:ea typeface="ヒラギノ角ゴ Pro W3"/>
                          <a:cs typeface="Arial" pitchFamily="34" charset="0"/>
                        </a:rPr>
                        <a:t>≥32</a:t>
                      </a:r>
                    </a:p>
                  </a:txBody>
                  <a:tcPr marL="86078" marR="86078" horzOverflow="overflow">
                    <a:lnL cap="flat">
                      <a:noFill/>
                    </a:lnL>
                    <a:lnR cap="flat">
                      <a:noFill/>
                    </a:lnR>
                    <a:lnT cap="flat">
                      <a:noFill/>
                    </a:lnT>
                    <a:lnB cap="flat">
                      <a:noFill/>
                    </a:lnB>
                    <a:lnTlToBr>
                      <a:noFill/>
                    </a:lnTlToBr>
                    <a:lnBlToTr>
                      <a:noFill/>
                    </a:lnBlToTr>
                    <a:solidFill>
                      <a:srgbClr val="FFFF00"/>
                    </a:solid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≤4</a:t>
                      </a:r>
                      <a:endPar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endParaRP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8</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rgbClr val="FF0000"/>
                          </a:solidFill>
                          <a:effectLst/>
                          <a:latin typeface="Arial" pitchFamily="34" charset="0"/>
                          <a:ea typeface="ヒラギノ角ゴ Pro W3"/>
                          <a:cs typeface="Arial" pitchFamily="34" charset="0"/>
                        </a:rPr>
                        <a:t>≥16</a:t>
                      </a:r>
                    </a:p>
                  </a:txBody>
                  <a:tcPr marL="86078" marR="86078" horzOverflow="overflow">
                    <a:lnL cap="flat">
                      <a:noFill/>
                    </a:lnL>
                    <a:lnR cap="flat">
                      <a:noFill/>
                    </a:lnR>
                    <a:lnT cap="flat">
                      <a:noFill/>
                    </a:lnT>
                    <a:lnB cap="flat">
                      <a:noFill/>
                    </a:lnB>
                    <a:lnTlToBr>
                      <a:noFill/>
                    </a:lnTlToBr>
                    <a:lnBlToTr>
                      <a:noFill/>
                    </a:lnBlToTr>
                    <a:solidFill>
                      <a:srgbClr val="FFFF00"/>
                    </a:solidFill>
                  </a:tcPr>
                </a:tc>
              </a:tr>
              <a:tr h="540042">
                <a:tc>
                  <a:txBody>
                    <a:bodyPr/>
                    <a:lstStyle/>
                    <a:p>
                      <a:pPr marL="0" marR="0" lvl="0" indent="0" algn="l"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Aztreonam</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≤8</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16</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rgbClr val="FF0000"/>
                          </a:solidFill>
                          <a:effectLst/>
                          <a:latin typeface="Arial" pitchFamily="34" charset="0"/>
                          <a:ea typeface="ヒラギノ角ゴ Pro W3"/>
                          <a:cs typeface="Arial" pitchFamily="34" charset="0"/>
                        </a:rPr>
                        <a:t>≥32</a:t>
                      </a:r>
                    </a:p>
                  </a:txBody>
                  <a:tcPr marL="86078" marR="86078" horzOverflow="overflow">
                    <a:lnL cap="flat">
                      <a:noFill/>
                    </a:lnL>
                    <a:lnR cap="flat">
                      <a:noFill/>
                    </a:lnR>
                    <a:lnT cap="flat">
                      <a:noFill/>
                    </a:lnT>
                    <a:lnB cap="flat">
                      <a:noFill/>
                    </a:lnB>
                    <a:lnTlToBr>
                      <a:noFill/>
                    </a:lnTlToBr>
                    <a:lnBlToTr>
                      <a:noFill/>
                    </a:lnBlToTr>
                    <a:solidFill>
                      <a:srgbClr val="FFFF00"/>
                    </a:solid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≤4</a:t>
                      </a:r>
                      <a:endPar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endParaRP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8</a:t>
                      </a:r>
                    </a:p>
                  </a:txBody>
                  <a:tcPr marL="86078" marR="86078"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rgbClr val="FF0000"/>
                          </a:solidFill>
                          <a:effectLst/>
                          <a:latin typeface="Arial" pitchFamily="34" charset="0"/>
                          <a:ea typeface="ヒラギノ角ゴ Pro W3"/>
                          <a:cs typeface="Arial" pitchFamily="34" charset="0"/>
                        </a:rPr>
                        <a:t>≥16</a:t>
                      </a:r>
                    </a:p>
                  </a:txBody>
                  <a:tcPr marL="86078" marR="86078" horzOverflow="overflow">
                    <a:lnL cap="flat">
                      <a:noFill/>
                    </a:lnL>
                    <a:lnR cap="flat">
                      <a:noFill/>
                    </a:lnR>
                    <a:lnT cap="flat">
                      <a:noFill/>
                    </a:lnT>
                    <a:lnB cap="flat">
                      <a:noFill/>
                    </a:lnB>
                    <a:lnTlToBr>
                      <a:noFill/>
                    </a:lnTlToBr>
                    <a:lnBlToTr>
                      <a:noFill/>
                    </a:lnBlToTr>
                    <a:solidFill>
                      <a:srgbClr val="FFFF00"/>
                    </a:solidFill>
                  </a:tcPr>
                </a:tc>
              </a:tr>
              <a:tr h="726107">
                <a:tc>
                  <a:txBody>
                    <a:bodyPr/>
                    <a:lstStyle/>
                    <a:p>
                      <a:pPr marL="0" marR="0" lvl="0" indent="0" algn="l"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chemeClr val="tx1"/>
                          </a:solidFill>
                          <a:effectLst/>
                          <a:latin typeface="Arial" pitchFamily="34" charset="0"/>
                          <a:ea typeface="ヒラギノ角ゴ Pro W3"/>
                          <a:cs typeface="Arial" pitchFamily="34" charset="0"/>
                        </a:rPr>
                        <a:t>Cefipime</a:t>
                      </a:r>
                    </a:p>
                  </a:txBody>
                  <a:tcPr marL="86078" marR="8607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≤8</a:t>
                      </a:r>
                    </a:p>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endParaRPr>
                    </a:p>
                  </a:txBody>
                  <a:tcPr marL="86078" marR="8607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16</a:t>
                      </a:r>
                    </a:p>
                  </a:txBody>
                  <a:tcPr marL="86078" marR="8607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dirty="0" smtClean="0">
                          <a:ln>
                            <a:noFill/>
                          </a:ln>
                          <a:solidFill>
                            <a:srgbClr val="FF0000"/>
                          </a:solidFill>
                          <a:effectLst/>
                          <a:latin typeface="Arial" pitchFamily="34" charset="0"/>
                          <a:ea typeface="ヒラギノ角ゴ Pro W3"/>
                          <a:cs typeface="Arial" pitchFamily="34" charset="0"/>
                        </a:rPr>
                        <a:t>≥32</a:t>
                      </a:r>
                    </a:p>
                  </a:txBody>
                  <a:tcPr marL="86078" marR="8607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Times New Roman" pitchFamily="18" charset="0"/>
                          <a:ea typeface="ヒラギノ角ゴ Pro W3"/>
                          <a:cs typeface="Times New Roman" pitchFamily="18" charset="0"/>
                        </a:rPr>
                        <a:t>≤8</a:t>
                      </a:r>
                    </a:p>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endParaRPr>
                    </a:p>
                  </a:txBody>
                  <a:tcPr marL="86078" marR="8607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16</a:t>
                      </a:r>
                    </a:p>
                  </a:txBody>
                  <a:tcPr marL="86078" marR="8607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0" i="0" u="none" strike="noStrike" cap="none" normalizeH="0" baseline="0" dirty="0" smtClean="0">
                          <a:ln>
                            <a:noFill/>
                          </a:ln>
                          <a:solidFill>
                            <a:schemeClr val="tx1"/>
                          </a:solidFill>
                          <a:effectLst/>
                          <a:latin typeface="Arial" pitchFamily="34" charset="0"/>
                          <a:ea typeface="ヒラギノ角ゴ Pro W3"/>
                          <a:cs typeface="Arial" pitchFamily="34" charset="0"/>
                        </a:rPr>
                        <a:t>≥32</a:t>
                      </a:r>
                    </a:p>
                  </a:txBody>
                  <a:tcPr marL="86078" marR="8607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2162" name="Rectangle 79"/>
          <p:cNvSpPr>
            <a:spLocks noGrp="1"/>
          </p:cNvSpPr>
          <p:nvPr>
            <p:ph type="title"/>
          </p:nvPr>
        </p:nvSpPr>
        <p:spPr/>
        <p:txBody>
          <a:bodyPr/>
          <a:lstStyle/>
          <a:p>
            <a:pPr algn="ctr" eaLnBrk="1" fontAlgn="auto" hangingPunct="1">
              <a:spcAft>
                <a:spcPts val="0"/>
              </a:spcAft>
              <a:defRPr/>
            </a:pPr>
            <a:r>
              <a:rPr lang="en-US" sz="3200" b="1" i="1" u="sng" dirty="0" smtClean="0">
                <a:solidFill>
                  <a:srgbClr val="00FFFF"/>
                </a:solidFill>
              </a:rPr>
              <a:t>Enterobacteriaceae</a:t>
            </a:r>
            <a:r>
              <a:rPr lang="en-US" sz="3200" b="1" i="1" u="sng" dirty="0">
                <a:solidFill>
                  <a:srgbClr val="00FFFF"/>
                </a:solidFill>
              </a:rPr>
              <a:t>: </a:t>
            </a:r>
            <a:r>
              <a:rPr lang="en-US" sz="3200" b="1" i="1" u="sng" dirty="0" smtClean="0">
                <a:solidFill>
                  <a:srgbClr val="00FFFF"/>
                </a:solidFill>
              </a:rPr>
              <a:t> Revised </a:t>
            </a:r>
            <a:r>
              <a:rPr lang="en-US" sz="3200" b="1" i="1" u="sng" dirty="0" smtClean="0">
                <a:solidFill>
                  <a:srgbClr val="FF0000"/>
                </a:solidFill>
              </a:rPr>
              <a:t>Breakpoints for Cephalosporins  </a:t>
            </a:r>
          </a:p>
        </p:txBody>
      </p:sp>
      <p:sp>
        <p:nvSpPr>
          <p:cNvPr id="2" name="Footer Placeholder 1"/>
          <p:cNvSpPr>
            <a:spLocks noGrp="1"/>
          </p:cNvSpPr>
          <p:nvPr>
            <p:ph type="ftr" sz="quarter" idx="4294967295"/>
          </p:nvPr>
        </p:nvSpPr>
        <p:spPr>
          <a:xfrm>
            <a:off x="609600" y="6356350"/>
            <a:ext cx="2895600" cy="365125"/>
          </a:xfrm>
          <a:prstGeom prst="rect">
            <a:avLst/>
          </a:prstGeom>
        </p:spPr>
        <p:txBody>
          <a:bodyPr/>
          <a:lstStyle/>
          <a:p>
            <a:pPr>
              <a:defRPr/>
            </a:pPr>
            <a:r>
              <a:rPr lang="en-US"/>
              <a:t>Dr.T.V.Rao MD</a:t>
            </a:r>
          </a:p>
        </p:txBody>
      </p:sp>
      <p:sp>
        <p:nvSpPr>
          <p:cNvPr id="65596" name="Slide Number Placeholder 2"/>
          <p:cNvSpPr>
            <a:spLocks noGrp="1"/>
          </p:cNvSpPr>
          <p:nvPr>
            <p:ph type="sldNum" sz="quarter" idx="4294967295"/>
          </p:nvPr>
        </p:nvSpPr>
        <p:spPr bwMode="auto">
          <a:xfrm>
            <a:off x="7543800" y="6356350"/>
            <a:ext cx="990600" cy="365125"/>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906357AA-DCEA-4EA3-964E-9376E46177EF}" type="slidenum">
              <a:rPr lang="en-US" smtClean="0"/>
              <a:pPr fontAlgn="base">
                <a:spcBef>
                  <a:spcPct val="0"/>
                </a:spcBef>
                <a:spcAft>
                  <a:spcPct val="0"/>
                </a:spcAft>
                <a:defRPr/>
              </a:pPr>
              <a:t>55</a:t>
            </a:fld>
            <a:endParaRPr lang="en-US"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 template </a:t>
            </a:r>
            <a:r>
              <a:rPr lang="en-GB" dirty="0" smtClean="0"/>
              <a:t>may </a:t>
            </a:r>
            <a:r>
              <a:rPr lang="en-GB" dirty="0"/>
              <a:t>be used to assess the final result of the susceptibility tests.</a:t>
            </a:r>
            <a:br>
              <a:rPr lang="en-GB" dirty="0"/>
            </a:br>
            <a:endParaRPr lang="en-GB" dirty="0"/>
          </a:p>
        </p:txBody>
      </p:sp>
      <p:sp>
        <p:nvSpPr>
          <p:cNvPr id="3" name="Text Placeholder 2"/>
          <p:cNvSpPr>
            <a:spLocks noGrp="1"/>
          </p:cNvSpPr>
          <p:nvPr>
            <p:ph type="body" idx="1"/>
          </p:nvPr>
        </p:nvSpPr>
        <p:spPr/>
        <p:txBody>
          <a:bodyPr/>
          <a:lstStyle/>
          <a:p>
            <a:endParaRPr lang="en-GB"/>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26686" y="2174875"/>
            <a:ext cx="3501215" cy="3951288"/>
          </a:xfrm>
        </p:spPr>
      </p:pic>
      <p:sp>
        <p:nvSpPr>
          <p:cNvPr id="5" name="Text Placeholder 4"/>
          <p:cNvSpPr>
            <a:spLocks noGrp="1"/>
          </p:cNvSpPr>
          <p:nvPr>
            <p:ph type="body" sz="quarter" idx="3"/>
          </p:nvPr>
        </p:nvSpPr>
        <p:spPr/>
        <p:txBody>
          <a:bodyPr/>
          <a:lstStyle/>
          <a:p>
            <a:endParaRPr lang="en-GB"/>
          </a:p>
        </p:txBody>
      </p:sp>
      <p:pic>
        <p:nvPicPr>
          <p:cNvPr id="8" name="Content Placeholder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556792"/>
            <a:ext cx="4751511" cy="5400600"/>
          </a:xfrm>
        </p:spPr>
      </p:pic>
    </p:spTree>
    <p:extLst>
      <p:ext uri="{BB962C8B-B14F-4D97-AF65-F5344CB8AC3E}">
        <p14:creationId xmlns:p14="http://schemas.microsoft.com/office/powerpoint/2010/main" val="32597835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0" y="0"/>
            <a:ext cx="9144000" cy="6858000"/>
          </a:xfrm>
        </p:spPr>
        <p:txBody>
          <a:bodyPr>
            <a:normAutofit/>
          </a:bodyPr>
          <a:lstStyle/>
          <a:p>
            <a:r>
              <a:rPr lang="en-GB" dirty="0"/>
              <a:t>With </a:t>
            </a:r>
            <a:r>
              <a:rPr lang="en-GB" dirty="0" err="1"/>
              <a:t>sulfonamides</a:t>
            </a:r>
            <a:r>
              <a:rPr lang="en-GB" dirty="0"/>
              <a:t> and co-</a:t>
            </a:r>
            <a:r>
              <a:rPr lang="en-GB" dirty="0" err="1"/>
              <a:t>trimoxazole</a:t>
            </a:r>
            <a:r>
              <a:rPr lang="en-GB" dirty="0"/>
              <a:t>, slight growth occurs within the inhibition zone; such growth should be ignored. </a:t>
            </a:r>
            <a:endParaRPr lang="en-GB" dirty="0" smtClean="0"/>
          </a:p>
          <a:p>
            <a:r>
              <a:rPr lang="en-GB" dirty="0" smtClean="0"/>
              <a:t>When </a:t>
            </a:r>
            <a:r>
              <a:rPr lang="en-GB" dirty="0"/>
              <a:t>β-lactamase-producing staphylococci are tested against penicillin, zones of inhibition are produced with a heaped-up, clearly defined edge; these are readily recognizable when compared with the sensitive control, and regardless of size of zone of inhibition, they should be reported as resistant.</a:t>
            </a:r>
          </a:p>
          <a:p>
            <a:r>
              <a:rPr lang="en-GB" dirty="0"/>
              <a:t>• Certain </a:t>
            </a:r>
            <a:r>
              <a:rPr lang="en-GB" i="1" dirty="0"/>
              <a:t>Proteus</a:t>
            </a:r>
            <a:r>
              <a:rPr lang="en-GB" dirty="0"/>
              <a:t> species may swarm into the area of inhibition around some antibiotics, but the zone of inhibition is usually clearly outlined and the thin layer of swarming growth should be </a:t>
            </a:r>
            <a:r>
              <a:rPr lang="en-GB" dirty="0" smtClean="0"/>
              <a:t>ignored.</a:t>
            </a:r>
            <a:endParaRPr lang="en-GB" dirty="0"/>
          </a:p>
          <a:p>
            <a:endParaRPr lang="en-GB" dirty="0"/>
          </a:p>
        </p:txBody>
      </p:sp>
    </p:spTree>
    <p:extLst>
      <p:ext uri="{BB962C8B-B14F-4D97-AF65-F5344CB8AC3E}">
        <p14:creationId xmlns:p14="http://schemas.microsoft.com/office/powerpoint/2010/main" val="21086058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Interpretative zones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7228458"/>
              </p:ext>
            </p:extLst>
          </p:nvPr>
        </p:nvGraphicFramePr>
        <p:xfrm>
          <a:off x="2" y="304800"/>
          <a:ext cx="9144000" cy="11292272"/>
        </p:xfrm>
        <a:graphic>
          <a:graphicData uri="http://schemas.openxmlformats.org/drawingml/2006/table">
            <a:tbl>
              <a:tblPr/>
              <a:tblGrid>
                <a:gridCol w="1828800"/>
                <a:gridCol w="1828800"/>
                <a:gridCol w="1828800"/>
                <a:gridCol w="1828800"/>
                <a:gridCol w="1828800"/>
              </a:tblGrid>
              <a:tr h="381289">
                <a:tc>
                  <a:txBody>
                    <a:bodyPr/>
                    <a:lstStyle/>
                    <a:p>
                      <a:endParaRPr lang="en-GB" sz="2400" dirty="0"/>
                    </a:p>
                  </a:txBody>
                  <a:tcPr marL="0" marR="0" marT="0" marB="0">
                    <a:lnL>
                      <a:noFill/>
                    </a:lnL>
                    <a:lnR>
                      <a:noFill/>
                    </a:lnR>
                    <a:lnT>
                      <a:noFill/>
                    </a:lnT>
                    <a:lnB>
                      <a:noFill/>
                    </a:lnB>
                    <a:solidFill>
                      <a:srgbClr val="FFFFFF"/>
                    </a:solidFill>
                  </a:tcPr>
                </a:tc>
                <a:tc>
                  <a:txBody>
                    <a:bodyPr/>
                    <a:lstStyle/>
                    <a:p>
                      <a:endParaRPr lang="en-GB" sz="1000"/>
                    </a:p>
                  </a:txBody>
                  <a:tcPr marL="51775" marR="51775" marT="25887" marB="25887">
                    <a:lnL>
                      <a:noFill/>
                    </a:lnL>
                  </a:tcPr>
                </a:tc>
                <a:tc>
                  <a:txBody>
                    <a:bodyPr/>
                    <a:lstStyle/>
                    <a:p>
                      <a:endParaRPr lang="en-GB" sz="1000"/>
                    </a:p>
                  </a:txBody>
                  <a:tcPr marL="51775" marR="51775" marT="25887" marB="25887"/>
                </a:tc>
                <a:tc>
                  <a:txBody>
                    <a:bodyPr/>
                    <a:lstStyle/>
                    <a:p>
                      <a:endParaRPr lang="en-GB" sz="1000" dirty="0"/>
                    </a:p>
                  </a:txBody>
                  <a:tcPr marL="51775" marR="51775" marT="25887" marB="25887"/>
                </a:tc>
                <a:tc>
                  <a:txBody>
                    <a:bodyPr/>
                    <a:lstStyle/>
                    <a:p>
                      <a:endParaRPr lang="en-GB" sz="1000"/>
                    </a:p>
                  </a:txBody>
                  <a:tcPr marL="51775" marR="51775" marT="25887" marB="25887"/>
                </a:tc>
              </a:tr>
              <a:tr h="1166355">
                <a:tc>
                  <a:txBody>
                    <a:bodyPr/>
                    <a:lstStyle/>
                    <a:p>
                      <a:pPr algn="ctr"/>
                      <a:r>
                        <a:rPr lang="en-GB" sz="2400" b="1" dirty="0"/>
                        <a:t>Interpretative chart of zone </a:t>
                      </a:r>
                      <a:r>
                        <a:rPr lang="en-GB" sz="2400" b="1" dirty="0" err="1"/>
                        <a:t>sizes</a:t>
                      </a:r>
                      <a:r>
                        <a:rPr lang="en-GB" sz="2400" b="1" i="1" baseline="30000" dirty="0" err="1"/>
                        <a:t>a</a:t>
                      </a:r>
                      <a:endParaRPr lang="en-GB" sz="2400" dirty="0"/>
                    </a:p>
                  </a:txBody>
                  <a:tcPr marL="10786" marR="10786" marT="10786" marB="10786">
                    <a:lnL>
                      <a:noFill/>
                    </a:lnL>
                    <a:lnR>
                      <a:noFill/>
                    </a:lnR>
                    <a:lnT>
                      <a:noFill/>
                    </a:lnT>
                    <a:lnB>
                      <a:noFill/>
                    </a:lnB>
                    <a:solidFill>
                      <a:srgbClr val="FFFFFF"/>
                    </a:solidFill>
                  </a:tcPr>
                </a:tc>
                <a:tc>
                  <a:txBody>
                    <a:bodyPr/>
                    <a:lstStyle/>
                    <a:p>
                      <a:endParaRPr lang="en-GB" sz="1000"/>
                    </a:p>
                  </a:txBody>
                  <a:tcPr marL="51775" marR="51775" marT="25887" marB="25887">
                    <a:lnL>
                      <a:noFill/>
                    </a:lnL>
                  </a:tcPr>
                </a:tc>
                <a:tc>
                  <a:txBody>
                    <a:bodyPr/>
                    <a:lstStyle/>
                    <a:p>
                      <a:endParaRPr lang="en-GB" sz="1000"/>
                    </a:p>
                  </a:txBody>
                  <a:tcPr marL="51775" marR="51775" marT="25887" marB="25887"/>
                </a:tc>
                <a:tc>
                  <a:txBody>
                    <a:bodyPr/>
                    <a:lstStyle/>
                    <a:p>
                      <a:endParaRPr lang="en-GB" sz="1000"/>
                    </a:p>
                  </a:txBody>
                  <a:tcPr marL="51775" marR="51775" marT="25887" marB="25887"/>
                </a:tc>
                <a:tc>
                  <a:txBody>
                    <a:bodyPr/>
                    <a:lstStyle/>
                    <a:p>
                      <a:endParaRPr lang="en-GB" sz="1000" dirty="0"/>
                    </a:p>
                  </a:txBody>
                  <a:tcPr marL="51775" marR="51775" marT="25887" marB="25887"/>
                </a:tc>
              </a:tr>
              <a:tr h="435261">
                <a:tc>
                  <a:txBody>
                    <a:bodyPr/>
                    <a:lstStyle/>
                    <a:p>
                      <a:endParaRPr lang="en-GB" sz="2400" dirty="0"/>
                    </a:p>
                  </a:txBody>
                  <a:tcPr marL="51775" marR="51775" marT="25887" marB="25887">
                    <a:lnL>
                      <a:noFill/>
                    </a:lnL>
                    <a:lnR>
                      <a:noFill/>
                    </a:lnR>
                    <a:lnT>
                      <a:noFill/>
                    </a:lnT>
                    <a:lnB>
                      <a:noFill/>
                    </a:lnB>
                    <a:solidFill>
                      <a:srgbClr val="FFFFFF"/>
                    </a:solidFill>
                  </a:tcPr>
                </a:tc>
                <a:tc gridSpan="4">
                  <a:txBody>
                    <a:bodyPr/>
                    <a:lstStyle/>
                    <a:p>
                      <a:pPr algn="ctr"/>
                      <a:r>
                        <a:rPr lang="en-GB" sz="2400" b="1" dirty="0"/>
                        <a:t>Diameter of zone of inhibition (mm)</a:t>
                      </a:r>
                      <a:endParaRPr lang="en-GB" sz="2400" dirty="0"/>
                    </a:p>
                  </a:txBody>
                  <a:tcPr marL="51775" marR="51775" marT="25887" marB="25887">
                    <a:lnL>
                      <a:noFill/>
                    </a:lnL>
                    <a:lnR>
                      <a:noFill/>
                    </a:lnR>
                    <a:lnB>
                      <a:noFill/>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r>
              <a:tr h="1579128">
                <a:tc>
                  <a:txBody>
                    <a:bodyPr/>
                    <a:lstStyle/>
                    <a:p>
                      <a:r>
                        <a:rPr lang="en-GB" sz="2400" b="1" dirty="0"/>
                        <a:t>Antibiotic or chemotherapeutic agent</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n-GB" sz="2400" b="1" dirty="0"/>
                        <a:t>Disc potency</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n-GB" sz="2400" b="1" dirty="0"/>
                        <a:t>Resistant</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n-GB" sz="2400" b="1" dirty="0"/>
                        <a:t>Intermediate/</a:t>
                      </a:r>
                      <a:r>
                        <a:rPr lang="en-GB" sz="2400" dirty="0"/>
                        <a:t/>
                      </a:r>
                      <a:br>
                        <a:rPr lang="en-GB" sz="2400" dirty="0"/>
                      </a:br>
                      <a:r>
                        <a:rPr lang="en-GB" sz="2400" b="1" dirty="0"/>
                        <a:t>moderately susceptible</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n-GB" sz="2400" b="1" dirty="0"/>
                        <a:t>Susceptible</a:t>
                      </a:r>
                      <a:endParaRPr lang="en-GB" sz="2400" dirty="0"/>
                    </a:p>
                  </a:txBody>
                  <a:tcPr marL="51775" marR="51775" marT="25887" marB="25887">
                    <a:lnL>
                      <a:noFill/>
                    </a:lnL>
                    <a:lnR>
                      <a:noFill/>
                    </a:lnR>
                    <a:lnT>
                      <a:noFill/>
                    </a:lnT>
                    <a:lnB>
                      <a:noFill/>
                    </a:lnB>
                    <a:solidFill>
                      <a:srgbClr val="FFFFFF"/>
                    </a:solidFill>
                  </a:tcPr>
                </a:tc>
              </a:tr>
              <a:tr h="435261">
                <a:tc>
                  <a:txBody>
                    <a:bodyPr/>
                    <a:lstStyle/>
                    <a:p>
                      <a:r>
                        <a:rPr lang="en-GB" sz="2400" dirty="0" err="1"/>
                        <a:t>amikacin</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l-GR" sz="2400" dirty="0"/>
                        <a:t>30 μ</a:t>
                      </a:r>
                      <a:r>
                        <a:rPr lang="en-GB" sz="2400" dirty="0"/>
                        <a:t>g</a:t>
                      </a:r>
                    </a:p>
                  </a:txBody>
                  <a:tcPr marL="51775" marR="51775" marT="25887" marB="25887">
                    <a:lnL>
                      <a:noFill/>
                    </a:lnL>
                    <a:lnR>
                      <a:noFill/>
                    </a:lnR>
                    <a:lnT>
                      <a:noFill/>
                    </a:lnT>
                    <a:lnB>
                      <a:noFill/>
                    </a:lnB>
                    <a:solidFill>
                      <a:srgbClr val="FFFFFF"/>
                    </a:solidFill>
                  </a:tcPr>
                </a:tc>
                <a:tc>
                  <a:txBody>
                    <a:bodyPr/>
                    <a:lstStyle/>
                    <a:p>
                      <a:pPr algn="ctr"/>
                      <a:r>
                        <a:rPr lang="en-GB" sz="2400" dirty="0"/>
                        <a:t>≤ 14</a:t>
                      </a:r>
                    </a:p>
                  </a:txBody>
                  <a:tcPr marL="51775" marR="51775" marT="25887" marB="25887">
                    <a:lnL>
                      <a:noFill/>
                    </a:lnL>
                    <a:lnR>
                      <a:noFill/>
                    </a:lnR>
                    <a:lnT>
                      <a:noFill/>
                    </a:lnT>
                    <a:lnB>
                      <a:noFill/>
                    </a:lnB>
                    <a:solidFill>
                      <a:srgbClr val="FFFFFF"/>
                    </a:solidFill>
                  </a:tcPr>
                </a:tc>
                <a:tc>
                  <a:txBody>
                    <a:bodyPr/>
                    <a:lstStyle/>
                    <a:p>
                      <a:pPr algn="ctr"/>
                      <a:r>
                        <a:rPr lang="en-GB" sz="2400" dirty="0"/>
                        <a:t>15-16</a:t>
                      </a:r>
                    </a:p>
                  </a:txBody>
                  <a:tcPr marL="51775" marR="51775" marT="25887" marB="25887">
                    <a:lnL>
                      <a:noFill/>
                    </a:lnL>
                    <a:lnR>
                      <a:noFill/>
                    </a:lnR>
                    <a:lnT>
                      <a:noFill/>
                    </a:lnT>
                    <a:lnB>
                      <a:noFill/>
                    </a:lnB>
                    <a:solidFill>
                      <a:srgbClr val="FFFFFF"/>
                    </a:solidFill>
                  </a:tcPr>
                </a:tc>
                <a:tc>
                  <a:txBody>
                    <a:bodyPr/>
                    <a:lstStyle/>
                    <a:p>
                      <a:pPr algn="ctr"/>
                      <a:r>
                        <a:rPr lang="en-GB" sz="2400"/>
                        <a:t>≥ 17</a:t>
                      </a:r>
                    </a:p>
                  </a:txBody>
                  <a:tcPr marL="51775" marR="51775" marT="25887" marB="25887">
                    <a:lnL>
                      <a:noFill/>
                    </a:lnL>
                    <a:lnR>
                      <a:noFill/>
                    </a:lnR>
                    <a:lnT>
                      <a:noFill/>
                    </a:lnT>
                    <a:lnB>
                      <a:noFill/>
                    </a:lnB>
                    <a:solidFill>
                      <a:srgbClr val="FFFFFF"/>
                    </a:solidFill>
                  </a:tcPr>
                </a:tc>
              </a:tr>
              <a:tr h="816550">
                <a:tc>
                  <a:txBody>
                    <a:bodyPr/>
                    <a:lstStyle/>
                    <a:p>
                      <a:r>
                        <a:rPr lang="en-GB" sz="2400" dirty="0"/>
                        <a:t>ampicillin when testing:</a:t>
                      </a:r>
                    </a:p>
                  </a:txBody>
                  <a:tcPr marL="51775" marR="51775" marT="25887" marB="25887">
                    <a:lnL>
                      <a:noFill/>
                    </a:lnL>
                    <a:lnR>
                      <a:noFill/>
                    </a:lnR>
                    <a:lnT>
                      <a:noFill/>
                    </a:lnT>
                    <a:lnB>
                      <a:noFill/>
                    </a:lnB>
                    <a:solidFill>
                      <a:srgbClr val="FFFFFF"/>
                    </a:solidFill>
                  </a:tcPr>
                </a:tc>
                <a:tc>
                  <a:txBody>
                    <a:bodyPr/>
                    <a:lstStyle/>
                    <a:p>
                      <a:endParaRPr lang="en-GB" sz="2400" dirty="0"/>
                    </a:p>
                  </a:txBody>
                  <a:tcPr marL="51775" marR="51775" marT="25887" marB="25887">
                    <a:lnL>
                      <a:noFill/>
                    </a:lnL>
                    <a:lnR>
                      <a:noFill/>
                    </a:lnR>
                    <a:lnT>
                      <a:noFill/>
                    </a:lnT>
                    <a:lnB>
                      <a:noFill/>
                    </a:lnB>
                    <a:solidFill>
                      <a:srgbClr val="FFFFFF"/>
                    </a:solidFill>
                  </a:tcPr>
                </a:tc>
                <a:tc>
                  <a:txBody>
                    <a:bodyPr/>
                    <a:lstStyle/>
                    <a:p>
                      <a:endParaRPr lang="en-GB" sz="2400" dirty="0"/>
                    </a:p>
                  </a:txBody>
                  <a:tcPr marL="51775" marR="51775" marT="25887" marB="25887">
                    <a:lnL>
                      <a:noFill/>
                    </a:lnL>
                    <a:lnR>
                      <a:noFill/>
                    </a:lnR>
                    <a:lnT>
                      <a:noFill/>
                    </a:lnT>
                    <a:lnB>
                      <a:noFill/>
                    </a:lnB>
                    <a:solidFill>
                      <a:srgbClr val="FFFFFF"/>
                    </a:solidFill>
                  </a:tcPr>
                </a:tc>
                <a:tc>
                  <a:txBody>
                    <a:bodyPr/>
                    <a:lstStyle/>
                    <a:p>
                      <a:endParaRPr lang="en-GB" sz="2400" dirty="0"/>
                    </a:p>
                  </a:txBody>
                  <a:tcPr marL="51775" marR="51775" marT="25887" marB="25887">
                    <a:lnL>
                      <a:noFill/>
                    </a:lnL>
                    <a:lnR>
                      <a:noFill/>
                    </a:lnR>
                    <a:lnT>
                      <a:noFill/>
                    </a:lnT>
                    <a:lnB>
                      <a:noFill/>
                    </a:lnB>
                    <a:solidFill>
                      <a:srgbClr val="FFFFFF"/>
                    </a:solidFill>
                  </a:tcPr>
                </a:tc>
                <a:tc>
                  <a:txBody>
                    <a:bodyPr/>
                    <a:lstStyle/>
                    <a:p>
                      <a:endParaRPr lang="en-GB" sz="2400" dirty="0"/>
                    </a:p>
                  </a:txBody>
                  <a:tcPr marL="51775" marR="51775" marT="25887" marB="25887">
                    <a:lnL>
                      <a:noFill/>
                    </a:lnL>
                    <a:lnR>
                      <a:noFill/>
                    </a:lnR>
                    <a:lnT>
                      <a:noFill/>
                    </a:lnT>
                    <a:lnB>
                      <a:noFill/>
                    </a:lnB>
                    <a:solidFill>
                      <a:srgbClr val="FFFFFF"/>
                    </a:solidFill>
                  </a:tcPr>
                </a:tc>
              </a:tr>
              <a:tr h="1197839">
                <a:tc>
                  <a:txBody>
                    <a:bodyPr/>
                    <a:lstStyle/>
                    <a:p>
                      <a:r>
                        <a:rPr lang="en-GB" sz="2400" dirty="0"/>
                        <a:t>- </a:t>
                      </a:r>
                      <a:r>
                        <a:rPr lang="en-GB" sz="2400" dirty="0" err="1"/>
                        <a:t>Enterobacteriaceae</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l-GR" sz="2400" dirty="0"/>
                        <a:t>10 μ</a:t>
                      </a:r>
                      <a:r>
                        <a:rPr lang="en-GB" sz="2400" dirty="0"/>
                        <a:t>g</a:t>
                      </a:r>
                    </a:p>
                  </a:txBody>
                  <a:tcPr marL="51775" marR="51775" marT="25887" marB="25887">
                    <a:lnL>
                      <a:noFill/>
                    </a:lnL>
                    <a:lnR>
                      <a:noFill/>
                    </a:lnR>
                    <a:lnT>
                      <a:noFill/>
                    </a:lnT>
                    <a:lnB>
                      <a:noFill/>
                    </a:lnB>
                    <a:solidFill>
                      <a:srgbClr val="FFFFFF"/>
                    </a:solidFill>
                  </a:tcPr>
                </a:tc>
                <a:tc>
                  <a:txBody>
                    <a:bodyPr/>
                    <a:lstStyle/>
                    <a:p>
                      <a:pPr algn="ctr"/>
                      <a:r>
                        <a:rPr lang="en-GB" sz="2400" dirty="0"/>
                        <a:t>≤ 13</a:t>
                      </a:r>
                    </a:p>
                  </a:txBody>
                  <a:tcPr marL="51775" marR="51775" marT="25887" marB="25887">
                    <a:lnL>
                      <a:noFill/>
                    </a:lnL>
                    <a:lnR>
                      <a:noFill/>
                    </a:lnR>
                    <a:lnT>
                      <a:noFill/>
                    </a:lnT>
                    <a:lnB>
                      <a:noFill/>
                    </a:lnB>
                    <a:solidFill>
                      <a:srgbClr val="FFFFFF"/>
                    </a:solidFill>
                  </a:tcPr>
                </a:tc>
                <a:tc>
                  <a:txBody>
                    <a:bodyPr/>
                    <a:lstStyle/>
                    <a:p>
                      <a:pPr algn="ctr"/>
                      <a:r>
                        <a:rPr lang="en-GB" sz="2400" dirty="0"/>
                        <a:t>14-16</a:t>
                      </a:r>
                    </a:p>
                  </a:txBody>
                  <a:tcPr marL="51775" marR="51775" marT="25887" marB="25887">
                    <a:lnL>
                      <a:noFill/>
                    </a:lnL>
                    <a:lnR>
                      <a:noFill/>
                    </a:lnR>
                    <a:lnT>
                      <a:noFill/>
                    </a:lnT>
                    <a:lnB>
                      <a:noFill/>
                    </a:lnB>
                    <a:solidFill>
                      <a:srgbClr val="FFFFFF"/>
                    </a:solidFill>
                  </a:tcPr>
                </a:tc>
                <a:tc>
                  <a:txBody>
                    <a:bodyPr/>
                    <a:lstStyle/>
                    <a:p>
                      <a:pPr algn="ctr"/>
                      <a:r>
                        <a:rPr lang="en-GB" sz="2400" dirty="0"/>
                        <a:t>≥ 17</a:t>
                      </a:r>
                    </a:p>
                  </a:txBody>
                  <a:tcPr marL="51775" marR="51775" marT="25887" marB="25887">
                    <a:lnL>
                      <a:noFill/>
                    </a:lnL>
                    <a:lnR>
                      <a:noFill/>
                    </a:lnR>
                    <a:lnT>
                      <a:noFill/>
                    </a:lnT>
                    <a:lnB>
                      <a:noFill/>
                    </a:lnB>
                    <a:solidFill>
                      <a:srgbClr val="FFFFFF"/>
                    </a:solidFill>
                  </a:tcPr>
                </a:tc>
              </a:tr>
              <a:tr h="1197839">
                <a:tc>
                  <a:txBody>
                    <a:bodyPr/>
                    <a:lstStyle/>
                    <a:p>
                      <a:r>
                        <a:rPr lang="en-GB" sz="2400" dirty="0"/>
                        <a:t>- </a:t>
                      </a:r>
                      <a:r>
                        <a:rPr lang="en-GB" sz="2400" i="1" dirty="0"/>
                        <a:t>Enterococcus </a:t>
                      </a:r>
                      <a:r>
                        <a:rPr lang="en-GB" sz="2400" i="1" dirty="0" err="1"/>
                        <a:t>faecalis</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l-GR" sz="2400" dirty="0"/>
                        <a:t>10 μ</a:t>
                      </a:r>
                      <a:r>
                        <a:rPr lang="en-GB" sz="2400" dirty="0"/>
                        <a:t>g</a:t>
                      </a:r>
                    </a:p>
                  </a:txBody>
                  <a:tcPr marL="51775" marR="51775" marT="25887" marB="25887">
                    <a:lnL>
                      <a:noFill/>
                    </a:lnL>
                    <a:lnR>
                      <a:noFill/>
                    </a:lnR>
                    <a:lnT>
                      <a:noFill/>
                    </a:lnT>
                    <a:lnB>
                      <a:noFill/>
                    </a:lnB>
                    <a:solidFill>
                      <a:srgbClr val="FFFFFF"/>
                    </a:solidFill>
                  </a:tcPr>
                </a:tc>
                <a:tc>
                  <a:txBody>
                    <a:bodyPr/>
                    <a:lstStyle/>
                    <a:p>
                      <a:pPr algn="ctr"/>
                      <a:r>
                        <a:rPr lang="en-GB" sz="2400" dirty="0"/>
                        <a:t>≤ 16</a:t>
                      </a:r>
                    </a:p>
                  </a:txBody>
                  <a:tcPr marL="51775" marR="51775" marT="25887" marB="25887">
                    <a:lnL>
                      <a:noFill/>
                    </a:lnL>
                    <a:lnR>
                      <a:noFill/>
                    </a:lnR>
                    <a:lnT>
                      <a:noFill/>
                    </a:lnT>
                    <a:lnB>
                      <a:noFill/>
                    </a:lnB>
                    <a:solidFill>
                      <a:srgbClr val="FFFFFF"/>
                    </a:solidFill>
                  </a:tcPr>
                </a:tc>
                <a:tc>
                  <a:txBody>
                    <a:bodyPr/>
                    <a:lstStyle/>
                    <a:p>
                      <a:pPr algn="ctr"/>
                      <a:r>
                        <a:rPr lang="en-GB" sz="2400" dirty="0"/>
                        <a:t>-</a:t>
                      </a:r>
                    </a:p>
                  </a:txBody>
                  <a:tcPr marL="51775" marR="51775" marT="25887" marB="25887">
                    <a:lnL>
                      <a:noFill/>
                    </a:lnL>
                    <a:lnR>
                      <a:noFill/>
                    </a:lnR>
                    <a:lnT>
                      <a:noFill/>
                    </a:lnT>
                    <a:lnB>
                      <a:noFill/>
                    </a:lnB>
                    <a:solidFill>
                      <a:srgbClr val="FFFFFF"/>
                    </a:solidFill>
                  </a:tcPr>
                </a:tc>
                <a:tc>
                  <a:txBody>
                    <a:bodyPr/>
                    <a:lstStyle/>
                    <a:p>
                      <a:pPr algn="ctr"/>
                      <a:r>
                        <a:rPr lang="en-GB" sz="2400" dirty="0"/>
                        <a:t>≥ 17</a:t>
                      </a:r>
                    </a:p>
                  </a:txBody>
                  <a:tcPr marL="51775" marR="51775" marT="25887" marB="25887">
                    <a:lnL>
                      <a:noFill/>
                    </a:lnL>
                    <a:lnR>
                      <a:noFill/>
                    </a:lnR>
                    <a:lnT>
                      <a:noFill/>
                    </a:lnT>
                    <a:lnB>
                      <a:noFill/>
                    </a:lnB>
                    <a:solidFill>
                      <a:srgbClr val="FFFFFF"/>
                    </a:solidFill>
                  </a:tcPr>
                </a:tc>
              </a:tr>
              <a:tr h="1579128">
                <a:tc>
                  <a:txBody>
                    <a:bodyPr/>
                    <a:lstStyle/>
                    <a:p>
                      <a:endParaRPr lang="en-GB" sz="2400" dirty="0"/>
                    </a:p>
                  </a:txBody>
                  <a:tcPr marL="51775" marR="51775" marT="25887" marB="25887">
                    <a:lnL>
                      <a:noFill/>
                    </a:lnL>
                    <a:lnR>
                      <a:noFill/>
                    </a:lnR>
                    <a:lnT>
                      <a:noFill/>
                    </a:lnT>
                    <a:lnB>
                      <a:noFill/>
                    </a:lnB>
                    <a:solidFill>
                      <a:srgbClr val="FFFFFF"/>
                    </a:solidFill>
                  </a:tcPr>
                </a:tc>
                <a:tc>
                  <a:txBody>
                    <a:bodyPr/>
                    <a:lstStyle/>
                    <a:p>
                      <a:pPr algn="ctr"/>
                      <a:endParaRPr lang="en-GB" sz="1000" dirty="0"/>
                    </a:p>
                  </a:txBody>
                  <a:tcPr marL="51775" marR="51775" marT="25887" marB="25887">
                    <a:lnL>
                      <a:noFill/>
                    </a:lnL>
                    <a:lnR>
                      <a:noFill/>
                    </a:lnR>
                    <a:lnT>
                      <a:noFill/>
                    </a:lnT>
                    <a:lnB>
                      <a:noFill/>
                    </a:lnB>
                    <a:solidFill>
                      <a:srgbClr val="FFFFFF"/>
                    </a:solidFill>
                  </a:tcPr>
                </a:tc>
                <a:tc>
                  <a:txBody>
                    <a:bodyPr/>
                    <a:lstStyle/>
                    <a:p>
                      <a:pPr algn="ctr"/>
                      <a:endParaRPr lang="en-GB" sz="1000" dirty="0"/>
                    </a:p>
                  </a:txBody>
                  <a:tcPr marL="51775" marR="51775" marT="25887" marB="25887">
                    <a:lnL>
                      <a:noFill/>
                    </a:lnL>
                    <a:lnR>
                      <a:noFill/>
                    </a:lnR>
                    <a:lnT>
                      <a:noFill/>
                    </a:lnT>
                    <a:lnB>
                      <a:noFill/>
                    </a:lnB>
                    <a:solidFill>
                      <a:srgbClr val="FFFFFF"/>
                    </a:solidFill>
                  </a:tcPr>
                </a:tc>
                <a:tc>
                  <a:txBody>
                    <a:bodyPr/>
                    <a:lstStyle/>
                    <a:p>
                      <a:pPr algn="ctr"/>
                      <a:endParaRPr lang="en-GB" sz="2400" dirty="0"/>
                    </a:p>
                  </a:txBody>
                  <a:tcPr marL="51775" marR="51775" marT="25887" marB="25887">
                    <a:lnL>
                      <a:noFill/>
                    </a:lnL>
                    <a:lnR>
                      <a:noFill/>
                    </a:lnR>
                    <a:lnT>
                      <a:noFill/>
                    </a:lnT>
                    <a:lnB>
                      <a:noFill/>
                    </a:lnB>
                    <a:solidFill>
                      <a:srgbClr val="FFFFFF"/>
                    </a:solidFill>
                  </a:tcPr>
                </a:tc>
                <a:tc>
                  <a:txBody>
                    <a:bodyPr/>
                    <a:lstStyle/>
                    <a:p>
                      <a:pPr algn="ctr"/>
                      <a:endParaRPr lang="en-GB" sz="2400" dirty="0"/>
                    </a:p>
                  </a:txBody>
                  <a:tcPr marL="51775" marR="51775" marT="25887" marB="25887">
                    <a:lnL>
                      <a:noFill/>
                    </a:lnL>
                    <a:lnR>
                      <a:noFill/>
                    </a:lnR>
                    <a:lnT>
                      <a:noFill/>
                    </a:lnT>
                    <a:lnB>
                      <a:noFill/>
                    </a:lnB>
                    <a:solidFill>
                      <a:srgbClr val="FFFFFF"/>
                    </a:solidFill>
                  </a:tcPr>
                </a:tc>
              </a:tr>
              <a:tr h="435261">
                <a:tc>
                  <a:txBody>
                    <a:bodyPr/>
                    <a:lstStyle/>
                    <a:p>
                      <a:endParaRPr lang="en-GB" sz="2400"/>
                    </a:p>
                  </a:txBody>
                  <a:tcPr marL="51775" marR="51775" marT="25887" marB="25887">
                    <a:lnL>
                      <a:noFill/>
                    </a:lnL>
                    <a:lnR>
                      <a:noFill/>
                    </a:lnR>
                    <a:lnT>
                      <a:noFill/>
                    </a:lnT>
                    <a:lnB>
                      <a:noFill/>
                    </a:lnB>
                    <a:solidFill>
                      <a:srgbClr val="FFFFFF"/>
                    </a:solidFill>
                  </a:tcPr>
                </a:tc>
                <a:tc>
                  <a:txBody>
                    <a:bodyPr/>
                    <a:lstStyle/>
                    <a:p>
                      <a:pPr algn="ctr"/>
                      <a:endParaRPr lang="en-GB" sz="1000"/>
                    </a:p>
                  </a:txBody>
                  <a:tcPr marL="51775" marR="51775" marT="25887" marB="25887">
                    <a:lnL>
                      <a:noFill/>
                    </a:lnL>
                    <a:lnR>
                      <a:noFill/>
                    </a:lnR>
                    <a:lnT>
                      <a:noFill/>
                    </a:lnT>
                    <a:lnB>
                      <a:noFill/>
                    </a:lnB>
                    <a:solidFill>
                      <a:srgbClr val="FFFFFF"/>
                    </a:solidFill>
                  </a:tcPr>
                </a:tc>
                <a:tc>
                  <a:txBody>
                    <a:bodyPr/>
                    <a:lstStyle/>
                    <a:p>
                      <a:pPr algn="ctr"/>
                      <a:endParaRPr lang="en-GB" sz="1000"/>
                    </a:p>
                  </a:txBody>
                  <a:tcPr marL="51775" marR="51775" marT="25887" marB="25887">
                    <a:lnL>
                      <a:noFill/>
                    </a:lnL>
                    <a:lnR>
                      <a:noFill/>
                    </a:lnR>
                    <a:lnT>
                      <a:noFill/>
                    </a:lnT>
                    <a:lnB>
                      <a:noFill/>
                    </a:lnB>
                    <a:solidFill>
                      <a:srgbClr val="FFFFFF"/>
                    </a:solidFill>
                  </a:tcPr>
                </a:tc>
                <a:tc>
                  <a:txBody>
                    <a:bodyPr/>
                    <a:lstStyle/>
                    <a:p>
                      <a:pPr algn="ctr"/>
                      <a:endParaRPr lang="en-GB" sz="2400"/>
                    </a:p>
                  </a:txBody>
                  <a:tcPr marL="51775" marR="51775" marT="25887" marB="25887">
                    <a:lnL>
                      <a:noFill/>
                    </a:lnL>
                    <a:lnR>
                      <a:noFill/>
                    </a:lnR>
                    <a:lnT>
                      <a:noFill/>
                    </a:lnT>
                    <a:lnB>
                      <a:noFill/>
                    </a:lnB>
                    <a:solidFill>
                      <a:srgbClr val="FFFFFF"/>
                    </a:solidFill>
                  </a:tcPr>
                </a:tc>
                <a:tc>
                  <a:txBody>
                    <a:bodyPr/>
                    <a:lstStyle/>
                    <a:p>
                      <a:pPr algn="ctr"/>
                      <a:endParaRPr lang="en-GB" sz="2400" dirty="0"/>
                    </a:p>
                  </a:txBody>
                  <a:tcPr marL="51775" marR="51775" marT="25887" marB="25887">
                    <a:lnL>
                      <a:noFill/>
                    </a:lnL>
                    <a:lnR>
                      <a:noFill/>
                    </a:lnR>
                    <a:lnT>
                      <a:noFill/>
                    </a:lnT>
                    <a:lnB>
                      <a:noFill/>
                    </a:lnB>
                    <a:solidFill>
                      <a:srgbClr val="FFFFFF"/>
                    </a:solidFill>
                  </a:tcPr>
                </a:tc>
              </a:tr>
              <a:tr h="816550">
                <a:tc>
                  <a:txBody>
                    <a:bodyPr/>
                    <a:lstStyle/>
                    <a:p>
                      <a:endParaRPr lang="en-GB" sz="2400" dirty="0"/>
                    </a:p>
                  </a:txBody>
                  <a:tcPr marL="51775" marR="51775" marT="25887" marB="25887">
                    <a:lnL>
                      <a:noFill/>
                    </a:lnL>
                    <a:lnR>
                      <a:noFill/>
                    </a:lnR>
                    <a:lnT>
                      <a:noFill/>
                    </a:lnT>
                    <a:lnB>
                      <a:noFill/>
                    </a:lnB>
                    <a:solidFill>
                      <a:srgbClr val="FFFFFF"/>
                    </a:solidFill>
                  </a:tcPr>
                </a:tc>
                <a:tc>
                  <a:txBody>
                    <a:bodyPr/>
                    <a:lstStyle/>
                    <a:p>
                      <a:pPr algn="ctr"/>
                      <a:endParaRPr lang="en-GB" sz="1000"/>
                    </a:p>
                  </a:txBody>
                  <a:tcPr marL="51775" marR="51775" marT="25887" marB="25887">
                    <a:lnL>
                      <a:noFill/>
                    </a:lnL>
                    <a:lnR>
                      <a:noFill/>
                    </a:lnR>
                    <a:lnT>
                      <a:noFill/>
                    </a:lnT>
                    <a:lnB>
                      <a:noFill/>
                    </a:lnB>
                    <a:solidFill>
                      <a:srgbClr val="FFFFFF"/>
                    </a:solidFill>
                  </a:tcPr>
                </a:tc>
                <a:tc>
                  <a:txBody>
                    <a:bodyPr/>
                    <a:lstStyle/>
                    <a:p>
                      <a:pPr algn="ctr"/>
                      <a:endParaRPr lang="en-GB" sz="1000"/>
                    </a:p>
                  </a:txBody>
                  <a:tcPr marL="51775" marR="51775" marT="25887" marB="25887">
                    <a:lnL>
                      <a:noFill/>
                    </a:lnL>
                    <a:lnR>
                      <a:noFill/>
                    </a:lnR>
                    <a:lnT>
                      <a:noFill/>
                    </a:lnT>
                    <a:lnB>
                      <a:noFill/>
                    </a:lnB>
                    <a:solidFill>
                      <a:srgbClr val="FFFFFF"/>
                    </a:solidFill>
                  </a:tcPr>
                </a:tc>
                <a:tc>
                  <a:txBody>
                    <a:bodyPr/>
                    <a:lstStyle/>
                    <a:p>
                      <a:pPr algn="ctr"/>
                      <a:endParaRPr lang="en-GB" sz="2400"/>
                    </a:p>
                  </a:txBody>
                  <a:tcPr marL="51775" marR="51775" marT="25887" marB="25887">
                    <a:lnL>
                      <a:noFill/>
                    </a:lnL>
                    <a:lnR>
                      <a:noFill/>
                    </a:lnR>
                    <a:lnT>
                      <a:noFill/>
                    </a:lnT>
                    <a:lnB>
                      <a:noFill/>
                    </a:lnB>
                    <a:solidFill>
                      <a:srgbClr val="FFFFFF"/>
                    </a:solidFill>
                  </a:tcPr>
                </a:tc>
                <a:tc>
                  <a:txBody>
                    <a:bodyPr/>
                    <a:lstStyle/>
                    <a:p>
                      <a:pPr algn="ctr"/>
                      <a:endParaRPr lang="en-GB" sz="1000" dirty="0"/>
                    </a:p>
                  </a:txBody>
                  <a:tcPr marL="51775" marR="51775" marT="25887" marB="25887">
                    <a:lnL>
                      <a:noFill/>
                    </a:lnL>
                    <a:lnR>
                      <a:noFill/>
                    </a:lnR>
                    <a:lnT>
                      <a:noFill/>
                    </a:lnT>
                    <a:lnB>
                      <a:noFill/>
                    </a:lnB>
                    <a:solidFill>
                      <a:srgbClr val="FFFFFF"/>
                    </a:solidFill>
                  </a:tcPr>
                </a:tc>
              </a:tr>
              <a:tr h="435261">
                <a:tc>
                  <a:txBody>
                    <a:bodyPr/>
                    <a:lstStyle/>
                    <a:p>
                      <a:endParaRPr lang="en-GB" sz="2400" dirty="0"/>
                    </a:p>
                  </a:txBody>
                  <a:tcPr marL="51775" marR="51775" marT="25887" marB="25887">
                    <a:lnL>
                      <a:noFill/>
                    </a:lnL>
                    <a:lnR>
                      <a:noFill/>
                    </a:lnR>
                    <a:lnT>
                      <a:noFill/>
                    </a:lnT>
                    <a:lnB>
                      <a:noFill/>
                    </a:lnB>
                    <a:solidFill>
                      <a:srgbClr val="FFFFFF"/>
                    </a:solidFill>
                  </a:tcPr>
                </a:tc>
                <a:tc>
                  <a:txBody>
                    <a:bodyPr/>
                    <a:lstStyle/>
                    <a:p>
                      <a:pPr algn="ctr"/>
                      <a:endParaRPr lang="en-GB" sz="1000"/>
                    </a:p>
                  </a:txBody>
                  <a:tcPr marL="51775" marR="51775" marT="25887" marB="25887">
                    <a:lnL>
                      <a:noFill/>
                    </a:lnL>
                    <a:lnR>
                      <a:noFill/>
                    </a:lnR>
                    <a:lnT>
                      <a:noFill/>
                    </a:lnT>
                    <a:lnB>
                      <a:noFill/>
                    </a:lnB>
                    <a:solidFill>
                      <a:srgbClr val="FFFFFF"/>
                    </a:solidFill>
                  </a:tcPr>
                </a:tc>
                <a:tc>
                  <a:txBody>
                    <a:bodyPr/>
                    <a:lstStyle/>
                    <a:p>
                      <a:pPr algn="ctr"/>
                      <a:endParaRPr lang="en-GB" sz="1000"/>
                    </a:p>
                  </a:txBody>
                  <a:tcPr marL="51775" marR="51775" marT="25887" marB="25887">
                    <a:lnL>
                      <a:noFill/>
                    </a:lnL>
                    <a:lnR>
                      <a:noFill/>
                    </a:lnR>
                    <a:lnT>
                      <a:noFill/>
                    </a:lnT>
                    <a:lnB>
                      <a:noFill/>
                    </a:lnB>
                    <a:solidFill>
                      <a:srgbClr val="FFFFFF"/>
                    </a:solidFill>
                  </a:tcPr>
                </a:tc>
                <a:tc>
                  <a:txBody>
                    <a:bodyPr/>
                    <a:lstStyle/>
                    <a:p>
                      <a:pPr algn="ctr"/>
                      <a:endParaRPr lang="en-GB" sz="2400" dirty="0"/>
                    </a:p>
                  </a:txBody>
                  <a:tcPr marL="51775" marR="51775" marT="25887" marB="25887">
                    <a:lnL>
                      <a:noFill/>
                    </a:lnL>
                    <a:lnR>
                      <a:noFill/>
                    </a:lnR>
                    <a:lnT>
                      <a:noFill/>
                    </a:lnT>
                    <a:lnB>
                      <a:noFill/>
                    </a:lnB>
                    <a:solidFill>
                      <a:srgbClr val="FFFFFF"/>
                    </a:solidFill>
                  </a:tcPr>
                </a:tc>
                <a:tc>
                  <a:txBody>
                    <a:bodyPr/>
                    <a:lstStyle/>
                    <a:p>
                      <a:pPr algn="ctr"/>
                      <a:endParaRPr lang="en-GB" sz="1000" dirty="0"/>
                    </a:p>
                  </a:txBody>
                  <a:tcPr marL="51775" marR="51775" marT="25887" marB="25887">
                    <a:lnL>
                      <a:noFill/>
                    </a:lnL>
                    <a:lnR>
                      <a:noFill/>
                    </a:lnR>
                    <a:lnT>
                      <a:noFill/>
                    </a:lnT>
                    <a:lnB>
                      <a:noFill/>
                    </a:lnB>
                    <a:solidFill>
                      <a:srgbClr val="FFFFFF"/>
                    </a:solidFill>
                  </a:tcPr>
                </a:tc>
              </a:tr>
              <a:tr h="816550">
                <a:tc>
                  <a:txBody>
                    <a:bodyPr/>
                    <a:lstStyle/>
                    <a:p>
                      <a:endParaRPr lang="en-GB" sz="2400" dirty="0"/>
                    </a:p>
                  </a:txBody>
                  <a:tcPr marL="51775" marR="51775" marT="25887" marB="25887">
                    <a:lnL>
                      <a:noFill/>
                    </a:lnL>
                    <a:lnR>
                      <a:noFill/>
                    </a:lnR>
                    <a:lnT>
                      <a:noFill/>
                    </a:lnT>
                    <a:lnB>
                      <a:noFill/>
                    </a:lnB>
                    <a:solidFill>
                      <a:srgbClr val="FFFFFF"/>
                    </a:solidFill>
                  </a:tcPr>
                </a:tc>
                <a:tc>
                  <a:txBody>
                    <a:bodyPr/>
                    <a:lstStyle/>
                    <a:p>
                      <a:pPr algn="ctr"/>
                      <a:endParaRPr lang="en-GB" sz="1000"/>
                    </a:p>
                  </a:txBody>
                  <a:tcPr marL="51775" marR="51775" marT="25887" marB="25887">
                    <a:lnL>
                      <a:noFill/>
                    </a:lnL>
                    <a:lnR>
                      <a:noFill/>
                    </a:lnR>
                    <a:lnT>
                      <a:noFill/>
                    </a:lnT>
                    <a:lnB>
                      <a:noFill/>
                    </a:lnB>
                    <a:solidFill>
                      <a:srgbClr val="FFFFFF"/>
                    </a:solidFill>
                  </a:tcPr>
                </a:tc>
                <a:tc>
                  <a:txBody>
                    <a:bodyPr/>
                    <a:lstStyle/>
                    <a:p>
                      <a:pPr algn="ctr"/>
                      <a:endParaRPr lang="en-GB" sz="1000"/>
                    </a:p>
                  </a:txBody>
                  <a:tcPr marL="51775" marR="51775" marT="25887" marB="25887">
                    <a:lnL>
                      <a:noFill/>
                    </a:lnL>
                    <a:lnR>
                      <a:noFill/>
                    </a:lnR>
                    <a:lnT>
                      <a:noFill/>
                    </a:lnT>
                    <a:lnB>
                      <a:noFill/>
                    </a:lnB>
                    <a:solidFill>
                      <a:srgbClr val="FFFFFF"/>
                    </a:solidFill>
                  </a:tcPr>
                </a:tc>
                <a:tc>
                  <a:txBody>
                    <a:bodyPr/>
                    <a:lstStyle/>
                    <a:p>
                      <a:pPr algn="ctr"/>
                      <a:endParaRPr lang="en-GB" sz="2400" dirty="0"/>
                    </a:p>
                  </a:txBody>
                  <a:tcPr marL="51775" marR="51775" marT="25887" marB="25887">
                    <a:lnL>
                      <a:noFill/>
                    </a:lnL>
                    <a:lnR>
                      <a:noFill/>
                    </a:lnR>
                    <a:lnT>
                      <a:noFill/>
                    </a:lnT>
                    <a:lnB>
                      <a:noFill/>
                    </a:lnB>
                    <a:solidFill>
                      <a:srgbClr val="FFFFFF"/>
                    </a:solidFill>
                  </a:tcPr>
                </a:tc>
                <a:tc>
                  <a:txBody>
                    <a:bodyPr/>
                    <a:lstStyle/>
                    <a:p>
                      <a:pPr algn="ctr"/>
                      <a:endParaRPr lang="en-GB" sz="1000" dirty="0"/>
                    </a:p>
                  </a:txBody>
                  <a:tcPr marL="51775" marR="51775" marT="25887" marB="25887">
                    <a:lnL>
                      <a:noFill/>
                    </a:lnL>
                    <a:lnR>
                      <a:noFill/>
                    </a:lnR>
                    <a:lnT>
                      <a:noFill/>
                    </a:lnT>
                    <a:lnB>
                      <a:noFill/>
                    </a:lnB>
                    <a:solidFill>
                      <a:srgbClr val="FFFFFF"/>
                    </a:solidFill>
                  </a:tcPr>
                </a:tc>
              </a:tr>
            </a:tbl>
          </a:graphicData>
        </a:graphic>
      </p:graphicFrame>
      <p:sp>
        <p:nvSpPr>
          <p:cNvPr id="5" name="Rectangle 1"/>
          <p:cNvSpPr>
            <a:spLocks noChangeArrowheads="1"/>
          </p:cNvSpPr>
          <p:nvPr/>
        </p:nvSpPr>
        <p:spPr bwMode="auto">
          <a:xfrm>
            <a:off x="2241550"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rgbClr val="242424"/>
                </a:solidFill>
                <a:effectLst/>
                <a:latin typeface="Helvetica" pitchFamily="34" charset="0"/>
                <a:cs typeface="Arial" pitchFamily="34" charset="0"/>
              </a:rPr>
              <a:t>Interpretative chart of zone sizes</a:t>
            </a:r>
            <a:r>
              <a:rPr kumimoji="0" lang="en-US" sz="900" b="1" i="1" u="none" strike="noStrike" cap="none" normalizeH="0" baseline="30000" smtClean="0">
                <a:ln>
                  <a:noFill/>
                </a:ln>
                <a:solidFill>
                  <a:srgbClr val="242424"/>
                </a:solidFill>
                <a:effectLst/>
                <a:latin typeface="Helvetica" pitchFamily="34" charset="0"/>
                <a:cs typeface="Arial" pitchFamily="34" charset="0"/>
              </a:rPr>
              <a:t>a</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684048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Interpretative zones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7228458"/>
              </p:ext>
            </p:extLst>
          </p:nvPr>
        </p:nvGraphicFramePr>
        <p:xfrm>
          <a:off x="107502" y="0"/>
          <a:ext cx="9036500" cy="7840562"/>
        </p:xfrm>
        <a:graphic>
          <a:graphicData uri="http://schemas.openxmlformats.org/drawingml/2006/table">
            <a:tbl>
              <a:tblPr/>
              <a:tblGrid>
                <a:gridCol w="1807300"/>
                <a:gridCol w="1807300"/>
                <a:gridCol w="1807300"/>
                <a:gridCol w="1807300"/>
                <a:gridCol w="1807300"/>
              </a:tblGrid>
              <a:tr h="756918">
                <a:tc>
                  <a:txBody>
                    <a:bodyPr/>
                    <a:lstStyle/>
                    <a:p>
                      <a:endParaRPr lang="en-GB" sz="2400" dirty="0"/>
                    </a:p>
                  </a:txBody>
                  <a:tcPr marL="0" marR="0" marT="0" marB="0">
                    <a:lnL>
                      <a:noFill/>
                    </a:lnL>
                    <a:lnR>
                      <a:noFill/>
                    </a:lnR>
                    <a:lnT>
                      <a:noFill/>
                    </a:lnT>
                    <a:lnB>
                      <a:noFill/>
                    </a:lnB>
                    <a:solidFill>
                      <a:srgbClr val="FFFFFF"/>
                    </a:solidFill>
                  </a:tcPr>
                </a:tc>
                <a:tc>
                  <a:txBody>
                    <a:bodyPr/>
                    <a:lstStyle/>
                    <a:p>
                      <a:endParaRPr lang="en-GB" sz="1000" dirty="0" smtClean="0"/>
                    </a:p>
                    <a:p>
                      <a:endParaRPr lang="en-GB" sz="1000" dirty="0" smtClean="0"/>
                    </a:p>
                    <a:p>
                      <a:endParaRPr lang="en-GB" sz="1000" dirty="0"/>
                    </a:p>
                  </a:txBody>
                  <a:tcPr marL="51775" marR="51775" marT="25887" marB="25887">
                    <a:lnL>
                      <a:noFill/>
                    </a:lnL>
                  </a:tcPr>
                </a:tc>
                <a:tc>
                  <a:txBody>
                    <a:bodyPr/>
                    <a:lstStyle/>
                    <a:p>
                      <a:endParaRPr lang="en-GB" sz="1000"/>
                    </a:p>
                  </a:txBody>
                  <a:tcPr marL="51775" marR="51775" marT="25887" marB="25887"/>
                </a:tc>
                <a:tc>
                  <a:txBody>
                    <a:bodyPr/>
                    <a:lstStyle/>
                    <a:p>
                      <a:endParaRPr lang="en-GB" sz="1000" dirty="0"/>
                    </a:p>
                  </a:txBody>
                  <a:tcPr marL="51775" marR="51775" marT="25887" marB="25887"/>
                </a:tc>
                <a:tc>
                  <a:txBody>
                    <a:bodyPr/>
                    <a:lstStyle/>
                    <a:p>
                      <a:endParaRPr lang="en-GB" sz="1000"/>
                    </a:p>
                  </a:txBody>
                  <a:tcPr marL="51775" marR="51775" marT="25887" marB="25887"/>
                </a:tc>
              </a:tr>
              <a:tr h="1239769">
                <a:tc>
                  <a:txBody>
                    <a:bodyPr/>
                    <a:lstStyle/>
                    <a:p>
                      <a:pPr algn="ctr"/>
                      <a:r>
                        <a:rPr lang="en-GB" sz="2400" b="1" dirty="0"/>
                        <a:t>Interpretative chart of zone </a:t>
                      </a:r>
                      <a:r>
                        <a:rPr lang="en-GB" sz="2400" b="1" dirty="0" err="1"/>
                        <a:t>sizes</a:t>
                      </a:r>
                      <a:r>
                        <a:rPr lang="en-GB" sz="2400" b="1" i="1" baseline="30000" dirty="0" err="1"/>
                        <a:t>a</a:t>
                      </a:r>
                      <a:endParaRPr lang="en-GB" sz="2400" dirty="0"/>
                    </a:p>
                  </a:txBody>
                  <a:tcPr marL="10786" marR="10786" marT="10786" marB="10786">
                    <a:lnL>
                      <a:noFill/>
                    </a:lnL>
                    <a:lnR>
                      <a:noFill/>
                    </a:lnR>
                    <a:lnT>
                      <a:noFill/>
                    </a:lnT>
                    <a:lnB>
                      <a:noFill/>
                    </a:lnB>
                    <a:solidFill>
                      <a:srgbClr val="FFFFFF"/>
                    </a:solidFill>
                  </a:tcPr>
                </a:tc>
                <a:tc>
                  <a:txBody>
                    <a:bodyPr/>
                    <a:lstStyle/>
                    <a:p>
                      <a:endParaRPr lang="en-GB" sz="2800" dirty="0"/>
                    </a:p>
                  </a:txBody>
                  <a:tcPr marL="51775" marR="51775" marT="25887" marB="25887">
                    <a:lnL>
                      <a:noFill/>
                    </a:lnL>
                  </a:tcPr>
                </a:tc>
                <a:tc>
                  <a:txBody>
                    <a:bodyPr/>
                    <a:lstStyle/>
                    <a:p>
                      <a:endParaRPr lang="en-GB" sz="2800" dirty="0"/>
                    </a:p>
                  </a:txBody>
                  <a:tcPr marL="51775" marR="51775" marT="25887" marB="25887"/>
                </a:tc>
                <a:tc>
                  <a:txBody>
                    <a:bodyPr/>
                    <a:lstStyle/>
                    <a:p>
                      <a:endParaRPr lang="en-GB" sz="1000"/>
                    </a:p>
                  </a:txBody>
                  <a:tcPr marL="51775" marR="51775" marT="25887" marB="25887"/>
                </a:tc>
                <a:tc>
                  <a:txBody>
                    <a:bodyPr/>
                    <a:lstStyle/>
                    <a:p>
                      <a:endParaRPr lang="en-GB" sz="1000" dirty="0"/>
                    </a:p>
                  </a:txBody>
                  <a:tcPr marL="51775" marR="51775" marT="25887" marB="25887"/>
                </a:tc>
              </a:tr>
              <a:tr h="462658">
                <a:tc>
                  <a:txBody>
                    <a:bodyPr/>
                    <a:lstStyle/>
                    <a:p>
                      <a:endParaRPr lang="en-GB" sz="2400" dirty="0"/>
                    </a:p>
                  </a:txBody>
                  <a:tcPr marL="51775" marR="51775" marT="25887" marB="25887">
                    <a:lnL>
                      <a:noFill/>
                    </a:lnL>
                    <a:lnR>
                      <a:noFill/>
                    </a:lnR>
                    <a:lnT>
                      <a:noFill/>
                    </a:lnT>
                    <a:lnB>
                      <a:noFill/>
                    </a:lnB>
                    <a:solidFill>
                      <a:srgbClr val="FFFFFF"/>
                    </a:solidFill>
                  </a:tcPr>
                </a:tc>
                <a:tc gridSpan="4">
                  <a:txBody>
                    <a:bodyPr/>
                    <a:lstStyle/>
                    <a:p>
                      <a:pPr algn="ctr"/>
                      <a:r>
                        <a:rPr lang="en-GB" sz="2400" b="1" dirty="0"/>
                        <a:t>Diameter of zone of inhibition (mm)</a:t>
                      </a:r>
                      <a:endParaRPr lang="en-GB" sz="2400" dirty="0"/>
                    </a:p>
                  </a:txBody>
                  <a:tcPr marL="51775" marR="51775" marT="25887" marB="25887">
                    <a:lnL>
                      <a:noFill/>
                    </a:lnL>
                    <a:lnR>
                      <a:noFill/>
                    </a:lnR>
                    <a:lnB>
                      <a:noFill/>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r>
              <a:tr h="1273235">
                <a:tc>
                  <a:txBody>
                    <a:bodyPr/>
                    <a:lstStyle/>
                    <a:p>
                      <a:r>
                        <a:rPr lang="en-GB" sz="2400" b="1" dirty="0"/>
                        <a:t>Antibiotic or chemotherapeutic agent</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n-GB" sz="2400" b="1" dirty="0"/>
                        <a:t>Disc potency</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n-GB" sz="2400" b="1" dirty="0"/>
                        <a:t>Resistant</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n-GB" sz="2400" b="1" dirty="0" smtClean="0"/>
                        <a:t>Intermediate</a:t>
                      </a:r>
                      <a:r>
                        <a:rPr lang="en-GB" sz="2400" dirty="0"/>
                        <a:t/>
                      </a:r>
                      <a:br>
                        <a:rPr lang="en-GB" sz="2400" dirty="0"/>
                      </a:br>
                      <a:r>
                        <a:rPr lang="en-GB" sz="2400" b="1" dirty="0"/>
                        <a:t>moderately susceptible</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n-GB" sz="2400" b="1" dirty="0"/>
                        <a:t>Susceptible</a:t>
                      </a:r>
                      <a:endParaRPr lang="en-GB" sz="2400" dirty="0"/>
                    </a:p>
                  </a:txBody>
                  <a:tcPr marL="51775" marR="51775" marT="25887" marB="25887">
                    <a:lnL>
                      <a:noFill/>
                    </a:lnL>
                    <a:lnR>
                      <a:noFill/>
                    </a:lnR>
                    <a:lnT>
                      <a:noFill/>
                    </a:lnT>
                    <a:lnB>
                      <a:noFill/>
                    </a:lnB>
                    <a:solidFill>
                      <a:srgbClr val="FFFFFF"/>
                    </a:solidFill>
                  </a:tcPr>
                </a:tc>
              </a:tr>
              <a:tr h="1678524">
                <a:tc>
                  <a:txBody>
                    <a:bodyPr/>
                    <a:lstStyle/>
                    <a:p>
                      <a:r>
                        <a:rPr lang="en-GB" sz="2400" dirty="0" err="1"/>
                        <a:t>benzylpenicillin</a:t>
                      </a:r>
                      <a:r>
                        <a:rPr lang="en-GB" sz="2400" dirty="0"/>
                        <a:t> when testing staphylococci</a:t>
                      </a:r>
                    </a:p>
                  </a:txBody>
                  <a:tcPr marL="51775" marR="51775" marT="25887" marB="25887">
                    <a:lnL>
                      <a:noFill/>
                    </a:lnL>
                    <a:lnR>
                      <a:noFill/>
                    </a:lnR>
                    <a:lnT>
                      <a:noFill/>
                    </a:lnT>
                    <a:lnB>
                      <a:noFill/>
                    </a:lnB>
                    <a:solidFill>
                      <a:srgbClr val="FFFFFF"/>
                    </a:solidFill>
                  </a:tcPr>
                </a:tc>
                <a:tc>
                  <a:txBody>
                    <a:bodyPr/>
                    <a:lstStyle/>
                    <a:p>
                      <a:pPr algn="ctr"/>
                      <a:r>
                        <a:rPr lang="en-GB" sz="2400" dirty="0"/>
                        <a:t>10 IU</a:t>
                      </a:r>
                    </a:p>
                  </a:txBody>
                  <a:tcPr marL="51775" marR="51775" marT="25887" marB="25887">
                    <a:lnL>
                      <a:noFill/>
                    </a:lnL>
                    <a:lnR>
                      <a:noFill/>
                    </a:lnR>
                    <a:lnT>
                      <a:noFill/>
                    </a:lnT>
                    <a:lnB>
                      <a:noFill/>
                    </a:lnB>
                    <a:solidFill>
                      <a:srgbClr val="FFFFFF"/>
                    </a:solidFill>
                  </a:tcPr>
                </a:tc>
                <a:tc>
                  <a:txBody>
                    <a:bodyPr/>
                    <a:lstStyle/>
                    <a:p>
                      <a:pPr algn="ctr"/>
                      <a:r>
                        <a:rPr lang="en-GB" sz="2400" dirty="0"/>
                        <a:t>≤ 28</a:t>
                      </a:r>
                    </a:p>
                  </a:txBody>
                  <a:tcPr marL="51775" marR="51775" marT="25887" marB="25887">
                    <a:lnL>
                      <a:noFill/>
                    </a:lnL>
                    <a:lnR>
                      <a:noFill/>
                    </a:lnR>
                    <a:lnT>
                      <a:noFill/>
                    </a:lnT>
                    <a:lnB>
                      <a:noFill/>
                    </a:lnB>
                    <a:solidFill>
                      <a:srgbClr val="FFFFFF"/>
                    </a:solidFill>
                  </a:tcPr>
                </a:tc>
                <a:tc>
                  <a:txBody>
                    <a:bodyPr/>
                    <a:lstStyle/>
                    <a:p>
                      <a:pPr algn="ctr"/>
                      <a:r>
                        <a:rPr lang="en-GB" sz="2400" dirty="0"/>
                        <a:t>-</a:t>
                      </a:r>
                    </a:p>
                  </a:txBody>
                  <a:tcPr marL="51775" marR="51775" marT="25887" marB="25887">
                    <a:lnL>
                      <a:noFill/>
                    </a:lnL>
                    <a:lnR>
                      <a:noFill/>
                    </a:lnR>
                    <a:lnT>
                      <a:noFill/>
                    </a:lnT>
                    <a:lnB>
                      <a:noFill/>
                    </a:lnB>
                    <a:solidFill>
                      <a:srgbClr val="FFFFFF"/>
                    </a:solidFill>
                  </a:tcPr>
                </a:tc>
                <a:tc>
                  <a:txBody>
                    <a:bodyPr/>
                    <a:lstStyle/>
                    <a:p>
                      <a:pPr algn="ctr"/>
                      <a:r>
                        <a:rPr lang="en-GB" sz="2400" dirty="0"/>
                        <a:t>≥ 29</a:t>
                      </a:r>
                    </a:p>
                  </a:txBody>
                  <a:tcPr marL="51775" marR="51775" marT="25887" marB="25887">
                    <a:lnL>
                      <a:noFill/>
                    </a:lnL>
                    <a:lnR>
                      <a:noFill/>
                    </a:lnR>
                    <a:lnT>
                      <a:noFill/>
                    </a:lnT>
                    <a:lnB>
                      <a:noFill/>
                    </a:lnB>
                    <a:solidFill>
                      <a:srgbClr val="FFFFFF"/>
                    </a:solidFill>
                  </a:tcPr>
                </a:tc>
              </a:tr>
              <a:tr h="462658">
                <a:tc>
                  <a:txBody>
                    <a:bodyPr/>
                    <a:lstStyle/>
                    <a:p>
                      <a:r>
                        <a:rPr lang="en-GB" sz="2400"/>
                        <a:t>ceftriaxone</a:t>
                      </a:r>
                    </a:p>
                  </a:txBody>
                  <a:tcPr marL="51775" marR="51775" marT="25887" marB="25887">
                    <a:lnL>
                      <a:noFill/>
                    </a:lnL>
                    <a:lnR>
                      <a:noFill/>
                    </a:lnR>
                    <a:lnT>
                      <a:noFill/>
                    </a:lnT>
                    <a:lnB>
                      <a:noFill/>
                    </a:lnB>
                    <a:solidFill>
                      <a:srgbClr val="FFFFFF"/>
                    </a:solidFill>
                  </a:tcPr>
                </a:tc>
                <a:tc>
                  <a:txBody>
                    <a:bodyPr/>
                    <a:lstStyle/>
                    <a:p>
                      <a:pPr algn="ctr"/>
                      <a:r>
                        <a:rPr lang="el-GR" sz="2400"/>
                        <a:t>30 μ</a:t>
                      </a:r>
                      <a:r>
                        <a:rPr lang="en-GB" sz="2400"/>
                        <a:t>g</a:t>
                      </a:r>
                    </a:p>
                  </a:txBody>
                  <a:tcPr marL="51775" marR="51775" marT="25887" marB="25887">
                    <a:lnL>
                      <a:noFill/>
                    </a:lnL>
                    <a:lnR>
                      <a:noFill/>
                    </a:lnR>
                    <a:lnT>
                      <a:noFill/>
                    </a:lnT>
                    <a:lnB>
                      <a:noFill/>
                    </a:lnB>
                    <a:solidFill>
                      <a:srgbClr val="FFFFFF"/>
                    </a:solidFill>
                  </a:tcPr>
                </a:tc>
                <a:tc>
                  <a:txBody>
                    <a:bodyPr/>
                    <a:lstStyle/>
                    <a:p>
                      <a:pPr algn="ctr"/>
                      <a:r>
                        <a:rPr lang="en-GB" sz="2400" dirty="0"/>
                        <a:t>≤ 13</a:t>
                      </a:r>
                    </a:p>
                  </a:txBody>
                  <a:tcPr marL="51775" marR="51775" marT="25887" marB="25887">
                    <a:lnL>
                      <a:noFill/>
                    </a:lnL>
                    <a:lnR>
                      <a:noFill/>
                    </a:lnR>
                    <a:lnT>
                      <a:noFill/>
                    </a:lnT>
                    <a:lnB>
                      <a:noFill/>
                    </a:lnB>
                    <a:solidFill>
                      <a:srgbClr val="FFFFFF"/>
                    </a:solidFill>
                  </a:tcPr>
                </a:tc>
                <a:tc>
                  <a:txBody>
                    <a:bodyPr/>
                    <a:lstStyle/>
                    <a:p>
                      <a:pPr algn="ctr"/>
                      <a:r>
                        <a:rPr lang="en-GB" sz="2400"/>
                        <a:t>14-20</a:t>
                      </a:r>
                    </a:p>
                  </a:txBody>
                  <a:tcPr marL="51775" marR="51775" marT="25887" marB="25887">
                    <a:lnL>
                      <a:noFill/>
                    </a:lnL>
                    <a:lnR>
                      <a:noFill/>
                    </a:lnR>
                    <a:lnT>
                      <a:noFill/>
                    </a:lnT>
                    <a:lnB>
                      <a:noFill/>
                    </a:lnB>
                    <a:solidFill>
                      <a:srgbClr val="FFFFFF"/>
                    </a:solidFill>
                  </a:tcPr>
                </a:tc>
                <a:tc>
                  <a:txBody>
                    <a:bodyPr/>
                    <a:lstStyle/>
                    <a:p>
                      <a:pPr algn="ctr"/>
                      <a:r>
                        <a:rPr lang="en-GB" sz="2400" dirty="0"/>
                        <a:t>≥ 21</a:t>
                      </a:r>
                    </a:p>
                  </a:txBody>
                  <a:tcPr marL="51775" marR="51775" marT="25887" marB="25887">
                    <a:lnL>
                      <a:noFill/>
                    </a:lnL>
                    <a:lnR>
                      <a:noFill/>
                    </a:lnR>
                    <a:lnT>
                      <a:noFill/>
                    </a:lnT>
                    <a:lnB>
                      <a:noFill/>
                    </a:lnB>
                    <a:solidFill>
                      <a:srgbClr val="FFFFFF"/>
                    </a:solidFill>
                  </a:tcPr>
                </a:tc>
              </a:tr>
              <a:tr h="867947">
                <a:tc>
                  <a:txBody>
                    <a:bodyPr/>
                    <a:lstStyle/>
                    <a:p>
                      <a:r>
                        <a:rPr lang="en-GB" sz="2400" dirty="0"/>
                        <a:t>cefuroxime sodium</a:t>
                      </a:r>
                    </a:p>
                  </a:txBody>
                  <a:tcPr marL="51775" marR="51775" marT="25887" marB="25887">
                    <a:lnL>
                      <a:noFill/>
                    </a:lnL>
                    <a:lnR>
                      <a:noFill/>
                    </a:lnR>
                    <a:lnT>
                      <a:noFill/>
                    </a:lnT>
                    <a:lnB>
                      <a:noFill/>
                    </a:lnB>
                    <a:solidFill>
                      <a:srgbClr val="FFFFFF"/>
                    </a:solidFill>
                  </a:tcPr>
                </a:tc>
                <a:tc>
                  <a:txBody>
                    <a:bodyPr/>
                    <a:lstStyle/>
                    <a:p>
                      <a:pPr algn="ctr"/>
                      <a:r>
                        <a:rPr lang="el-GR" sz="2400"/>
                        <a:t>30 μ</a:t>
                      </a:r>
                      <a:r>
                        <a:rPr lang="en-GB" sz="2400"/>
                        <a:t>g</a:t>
                      </a:r>
                    </a:p>
                  </a:txBody>
                  <a:tcPr marL="51775" marR="51775" marT="25887" marB="25887">
                    <a:lnL>
                      <a:noFill/>
                    </a:lnL>
                    <a:lnR>
                      <a:noFill/>
                    </a:lnR>
                    <a:lnT>
                      <a:noFill/>
                    </a:lnT>
                    <a:lnB>
                      <a:noFill/>
                    </a:lnB>
                    <a:solidFill>
                      <a:srgbClr val="FFFFFF"/>
                    </a:solidFill>
                  </a:tcPr>
                </a:tc>
                <a:tc>
                  <a:txBody>
                    <a:bodyPr/>
                    <a:lstStyle/>
                    <a:p>
                      <a:pPr algn="ctr"/>
                      <a:r>
                        <a:rPr lang="en-GB" sz="2400" dirty="0"/>
                        <a:t>≤ 14</a:t>
                      </a:r>
                    </a:p>
                  </a:txBody>
                  <a:tcPr marL="51775" marR="51775" marT="25887" marB="25887">
                    <a:lnL>
                      <a:noFill/>
                    </a:lnL>
                    <a:lnR>
                      <a:noFill/>
                    </a:lnR>
                    <a:lnT>
                      <a:noFill/>
                    </a:lnT>
                    <a:lnB>
                      <a:noFill/>
                    </a:lnB>
                    <a:solidFill>
                      <a:srgbClr val="FFFFFF"/>
                    </a:solidFill>
                  </a:tcPr>
                </a:tc>
                <a:tc>
                  <a:txBody>
                    <a:bodyPr/>
                    <a:lstStyle/>
                    <a:p>
                      <a:pPr algn="ctr"/>
                      <a:r>
                        <a:rPr lang="en-GB" sz="2400"/>
                        <a:t>15-17</a:t>
                      </a:r>
                    </a:p>
                  </a:txBody>
                  <a:tcPr marL="51775" marR="51775" marT="25887" marB="25887">
                    <a:lnL>
                      <a:noFill/>
                    </a:lnL>
                    <a:lnR>
                      <a:noFill/>
                    </a:lnR>
                    <a:lnT>
                      <a:noFill/>
                    </a:lnT>
                    <a:lnB>
                      <a:noFill/>
                    </a:lnB>
                    <a:solidFill>
                      <a:srgbClr val="FFFFFF"/>
                    </a:solidFill>
                  </a:tcPr>
                </a:tc>
                <a:tc>
                  <a:txBody>
                    <a:bodyPr/>
                    <a:lstStyle/>
                    <a:p>
                      <a:pPr algn="ctr"/>
                      <a:r>
                        <a:rPr lang="en-GB" sz="2800" dirty="0"/>
                        <a:t>≥ 18</a:t>
                      </a:r>
                    </a:p>
                  </a:txBody>
                  <a:tcPr marL="51775" marR="51775" marT="25887" marB="25887">
                    <a:lnL>
                      <a:noFill/>
                    </a:lnL>
                    <a:lnR>
                      <a:noFill/>
                    </a:lnR>
                    <a:lnT>
                      <a:noFill/>
                    </a:lnT>
                    <a:lnB>
                      <a:noFill/>
                    </a:lnB>
                    <a:solidFill>
                      <a:srgbClr val="FFFFFF"/>
                    </a:solidFill>
                  </a:tcPr>
                </a:tc>
              </a:tr>
              <a:tr h="530206">
                <a:tc>
                  <a:txBody>
                    <a:bodyPr/>
                    <a:lstStyle/>
                    <a:p>
                      <a:r>
                        <a:rPr lang="en-GB" sz="2400" dirty="0" err="1"/>
                        <a:t>cefalotin</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l-GR" sz="2400"/>
                        <a:t>30 μ</a:t>
                      </a:r>
                      <a:r>
                        <a:rPr lang="en-GB" sz="2400"/>
                        <a:t>g</a:t>
                      </a:r>
                    </a:p>
                  </a:txBody>
                  <a:tcPr marL="51775" marR="51775" marT="25887" marB="25887">
                    <a:lnL>
                      <a:noFill/>
                    </a:lnL>
                    <a:lnR>
                      <a:noFill/>
                    </a:lnR>
                    <a:lnT>
                      <a:noFill/>
                    </a:lnT>
                    <a:lnB>
                      <a:noFill/>
                    </a:lnB>
                    <a:solidFill>
                      <a:srgbClr val="FFFFFF"/>
                    </a:solidFill>
                  </a:tcPr>
                </a:tc>
                <a:tc>
                  <a:txBody>
                    <a:bodyPr/>
                    <a:lstStyle/>
                    <a:p>
                      <a:pPr algn="ctr"/>
                      <a:r>
                        <a:rPr lang="en-GB" sz="2400" dirty="0"/>
                        <a:t>≤ 14</a:t>
                      </a:r>
                    </a:p>
                  </a:txBody>
                  <a:tcPr marL="51775" marR="51775" marT="25887" marB="25887">
                    <a:lnL>
                      <a:noFill/>
                    </a:lnL>
                    <a:lnR>
                      <a:noFill/>
                    </a:lnR>
                    <a:lnT>
                      <a:noFill/>
                    </a:lnT>
                    <a:lnB>
                      <a:noFill/>
                    </a:lnB>
                    <a:solidFill>
                      <a:srgbClr val="FFFFFF"/>
                    </a:solidFill>
                  </a:tcPr>
                </a:tc>
                <a:tc>
                  <a:txBody>
                    <a:bodyPr/>
                    <a:lstStyle/>
                    <a:p>
                      <a:pPr algn="ctr"/>
                      <a:r>
                        <a:rPr lang="en-GB" sz="2400"/>
                        <a:t>15-17</a:t>
                      </a:r>
                    </a:p>
                  </a:txBody>
                  <a:tcPr marL="51775" marR="51775" marT="25887" marB="25887">
                    <a:lnL>
                      <a:noFill/>
                    </a:lnL>
                    <a:lnR>
                      <a:noFill/>
                    </a:lnR>
                    <a:lnT>
                      <a:noFill/>
                    </a:lnT>
                    <a:lnB>
                      <a:noFill/>
                    </a:lnB>
                    <a:solidFill>
                      <a:srgbClr val="FFFFFF"/>
                    </a:solidFill>
                  </a:tcPr>
                </a:tc>
                <a:tc>
                  <a:txBody>
                    <a:bodyPr/>
                    <a:lstStyle/>
                    <a:p>
                      <a:pPr algn="ctr"/>
                      <a:r>
                        <a:rPr lang="en-GB" sz="2800" dirty="0"/>
                        <a:t>≥ 18</a:t>
                      </a:r>
                    </a:p>
                  </a:txBody>
                  <a:tcPr marL="51775" marR="51775" marT="25887" marB="25887">
                    <a:lnL>
                      <a:noFill/>
                    </a:lnL>
                    <a:lnR>
                      <a:noFill/>
                    </a:lnR>
                    <a:lnT>
                      <a:noFill/>
                    </a:lnT>
                    <a:lnB>
                      <a:noFill/>
                    </a:lnB>
                    <a:solidFill>
                      <a:srgbClr val="FFFFFF"/>
                    </a:solidFill>
                  </a:tcPr>
                </a:tc>
              </a:tr>
              <a:tr h="568647">
                <a:tc>
                  <a:txBody>
                    <a:bodyPr/>
                    <a:lstStyle/>
                    <a:p>
                      <a:r>
                        <a:rPr lang="en-GB" sz="2400" dirty="0" err="1" smtClean="0"/>
                        <a:t>Chloramphen</a:t>
                      </a:r>
                      <a:endParaRPr lang="en-GB" sz="2400" dirty="0"/>
                    </a:p>
                  </a:txBody>
                  <a:tcPr marL="51775" marR="51775" marT="25887" marB="25887">
                    <a:lnL>
                      <a:noFill/>
                    </a:lnL>
                    <a:lnR>
                      <a:noFill/>
                    </a:lnR>
                    <a:lnT>
                      <a:noFill/>
                    </a:lnT>
                    <a:lnB>
                      <a:noFill/>
                    </a:lnB>
                    <a:solidFill>
                      <a:srgbClr val="FFFFFF"/>
                    </a:solidFill>
                  </a:tcPr>
                </a:tc>
                <a:tc>
                  <a:txBody>
                    <a:bodyPr/>
                    <a:lstStyle/>
                    <a:p>
                      <a:pPr algn="ctr"/>
                      <a:r>
                        <a:rPr lang="el-GR" sz="2400"/>
                        <a:t>30 μ</a:t>
                      </a:r>
                      <a:r>
                        <a:rPr lang="en-GB" sz="2400"/>
                        <a:t>g</a:t>
                      </a:r>
                    </a:p>
                  </a:txBody>
                  <a:tcPr marL="51775" marR="51775" marT="25887" marB="25887">
                    <a:lnL>
                      <a:noFill/>
                    </a:lnL>
                    <a:lnR>
                      <a:noFill/>
                    </a:lnR>
                    <a:lnT>
                      <a:noFill/>
                    </a:lnT>
                    <a:lnB>
                      <a:noFill/>
                    </a:lnB>
                    <a:solidFill>
                      <a:srgbClr val="FFFFFF"/>
                    </a:solidFill>
                  </a:tcPr>
                </a:tc>
                <a:tc>
                  <a:txBody>
                    <a:bodyPr/>
                    <a:lstStyle/>
                    <a:p>
                      <a:pPr algn="ctr"/>
                      <a:r>
                        <a:rPr lang="en-GB" sz="2400" dirty="0"/>
                        <a:t>≤ 12</a:t>
                      </a:r>
                    </a:p>
                  </a:txBody>
                  <a:tcPr marL="51775" marR="51775" marT="25887" marB="25887">
                    <a:lnL>
                      <a:noFill/>
                    </a:lnL>
                    <a:lnR>
                      <a:noFill/>
                    </a:lnR>
                    <a:lnT>
                      <a:noFill/>
                    </a:lnT>
                    <a:lnB>
                      <a:noFill/>
                    </a:lnB>
                    <a:solidFill>
                      <a:srgbClr val="FFFFFF"/>
                    </a:solidFill>
                  </a:tcPr>
                </a:tc>
                <a:tc>
                  <a:txBody>
                    <a:bodyPr/>
                    <a:lstStyle/>
                    <a:p>
                      <a:pPr algn="ctr"/>
                      <a:r>
                        <a:rPr lang="en-GB" sz="2400" dirty="0"/>
                        <a:t>13-17</a:t>
                      </a:r>
                    </a:p>
                  </a:txBody>
                  <a:tcPr marL="51775" marR="51775" marT="25887" marB="25887">
                    <a:lnL>
                      <a:noFill/>
                    </a:lnL>
                    <a:lnR>
                      <a:noFill/>
                    </a:lnR>
                    <a:lnT>
                      <a:noFill/>
                    </a:lnT>
                    <a:lnB>
                      <a:noFill/>
                    </a:lnB>
                    <a:solidFill>
                      <a:srgbClr val="FFFFFF"/>
                    </a:solidFill>
                  </a:tcPr>
                </a:tc>
                <a:tc>
                  <a:txBody>
                    <a:bodyPr/>
                    <a:lstStyle/>
                    <a:p>
                      <a:pPr algn="ctr"/>
                      <a:r>
                        <a:rPr lang="en-GB" sz="2800" dirty="0"/>
                        <a:t>≥ 18</a:t>
                      </a:r>
                    </a:p>
                  </a:txBody>
                  <a:tcPr marL="51775" marR="51775" marT="25887" marB="25887">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568404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0" y="0"/>
            <a:ext cx="9144000" cy="6858000"/>
          </a:xfrm>
        </p:spPr>
        <p:txBody>
          <a:bodyPr>
            <a:normAutofit/>
          </a:bodyPr>
          <a:lstStyle/>
          <a:p>
            <a:r>
              <a:rPr lang="en-GB" dirty="0" smtClean="0"/>
              <a:t>The method is particularly suitable for use with bacteria belonging to the family </a:t>
            </a:r>
            <a:r>
              <a:rPr lang="en-GB" b="1" i="1" dirty="0" err="1" smtClean="0"/>
              <a:t>Enterobacteriaceae</a:t>
            </a:r>
            <a:endParaRPr lang="en-GB" dirty="0"/>
          </a:p>
          <a:p>
            <a:endParaRPr lang="en-GB" dirty="0" smtClean="0"/>
          </a:p>
          <a:p>
            <a:endParaRPr lang="en-GB" dirty="0"/>
          </a:p>
          <a:p>
            <a:r>
              <a:rPr lang="en-GB" dirty="0" smtClean="0"/>
              <a:t>but it can also be recommended as a general purpose method for all rapidly growing pathogens, </a:t>
            </a:r>
            <a:r>
              <a:rPr lang="en-GB" b="1" i="1" dirty="0" smtClean="0"/>
              <a:t>except strict anaerobes</a:t>
            </a:r>
            <a:r>
              <a:rPr lang="en-GB" dirty="0" smtClean="0"/>
              <a:t>. </a:t>
            </a:r>
          </a:p>
          <a:p>
            <a:endParaRPr lang="en-GB" dirty="0"/>
          </a:p>
          <a:p>
            <a:r>
              <a:rPr lang="en-GB" dirty="0" smtClean="0"/>
              <a:t>It was therefore recommended that the details of the K-B test method be made available for laboratory workers.</a:t>
            </a:r>
            <a:endParaRPr lang="en-GB" dirty="0"/>
          </a:p>
        </p:txBody>
      </p:sp>
    </p:spTree>
    <p:extLst>
      <p:ext uri="{BB962C8B-B14F-4D97-AF65-F5344CB8AC3E}">
        <p14:creationId xmlns:p14="http://schemas.microsoft.com/office/powerpoint/2010/main" val="1966052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Caution</a:t>
            </a:r>
            <a:endParaRPr lang="en-GB" dirty="0"/>
          </a:p>
        </p:txBody>
      </p:sp>
      <p:sp>
        <p:nvSpPr>
          <p:cNvPr id="3" name="Content Placeholder 2"/>
          <p:cNvSpPr>
            <a:spLocks noGrp="1"/>
          </p:cNvSpPr>
          <p:nvPr>
            <p:ph idx="1"/>
          </p:nvPr>
        </p:nvSpPr>
        <p:spPr/>
        <p:txBody>
          <a:bodyPr>
            <a:normAutofit lnSpcReduction="10000"/>
          </a:bodyPr>
          <a:lstStyle/>
          <a:p>
            <a:r>
              <a:rPr lang="en-GB" b="1" dirty="0"/>
              <a:t>Timing of disc application</a:t>
            </a:r>
            <a:endParaRPr lang="en-GB" dirty="0"/>
          </a:p>
          <a:p>
            <a:r>
              <a:rPr lang="en-GB" dirty="0"/>
              <a:t>If the plates, after being seeded with the test strain, are left at room temperature for periods longer than the standard time, multiplication of the inoculum may take place before the discs are applied. This causes a reduction in the zone diameter and may result in a susceptible strain being reported as resistant</a:t>
            </a:r>
          </a:p>
          <a:p>
            <a:endParaRPr lang="en-GB" dirty="0"/>
          </a:p>
        </p:txBody>
      </p:sp>
    </p:spTree>
    <p:extLst>
      <p:ext uri="{BB962C8B-B14F-4D97-AF65-F5344CB8AC3E}">
        <p14:creationId xmlns:p14="http://schemas.microsoft.com/office/powerpoint/2010/main" val="12593915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Caution</a:t>
            </a:r>
            <a:endParaRPr lang="en-GB" dirty="0"/>
          </a:p>
        </p:txBody>
      </p:sp>
      <p:sp>
        <p:nvSpPr>
          <p:cNvPr id="3" name="Content Placeholder 2"/>
          <p:cNvSpPr>
            <a:spLocks noGrp="1"/>
          </p:cNvSpPr>
          <p:nvPr>
            <p:ph idx="1"/>
          </p:nvPr>
        </p:nvSpPr>
        <p:spPr/>
        <p:txBody>
          <a:bodyPr/>
          <a:lstStyle/>
          <a:p>
            <a:r>
              <a:rPr lang="en-GB" b="1" dirty="0"/>
              <a:t>Temperature of incubation</a:t>
            </a:r>
            <a:endParaRPr lang="en-GB" dirty="0"/>
          </a:p>
          <a:p>
            <a:r>
              <a:rPr lang="en-GB" dirty="0"/>
              <a:t>Susceptibility tests are normally incubated at 35 °C for optimal growth. If the temperature is lowered, the time required for effective growth is extended and larger zones result</a:t>
            </a:r>
          </a:p>
          <a:p>
            <a:endParaRPr lang="en-GB" dirty="0"/>
          </a:p>
        </p:txBody>
      </p:sp>
    </p:spTree>
    <p:extLst>
      <p:ext uri="{BB962C8B-B14F-4D97-AF65-F5344CB8AC3E}">
        <p14:creationId xmlns:p14="http://schemas.microsoft.com/office/powerpoint/2010/main" val="30402730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Caution</a:t>
            </a:r>
            <a:endParaRPr lang="en-GB" dirty="0"/>
          </a:p>
        </p:txBody>
      </p:sp>
      <p:sp>
        <p:nvSpPr>
          <p:cNvPr id="3" name="Content Placeholder 2"/>
          <p:cNvSpPr>
            <a:spLocks noGrp="1"/>
          </p:cNvSpPr>
          <p:nvPr>
            <p:ph idx="1"/>
          </p:nvPr>
        </p:nvSpPr>
        <p:spPr/>
        <p:txBody>
          <a:bodyPr/>
          <a:lstStyle/>
          <a:p>
            <a:r>
              <a:rPr lang="en-GB" b="1" dirty="0"/>
              <a:t>Temperature of incubation</a:t>
            </a:r>
            <a:endParaRPr lang="en-GB" dirty="0"/>
          </a:p>
          <a:p>
            <a:r>
              <a:rPr lang="en-GB" dirty="0"/>
              <a:t>Susceptibility tests are normally incubated at 35 °C for optimal growth. </a:t>
            </a:r>
            <a:endParaRPr lang="en-GB" dirty="0" smtClean="0"/>
          </a:p>
          <a:p>
            <a:r>
              <a:rPr lang="en-GB" dirty="0" smtClean="0"/>
              <a:t>If </a:t>
            </a:r>
            <a:r>
              <a:rPr lang="en-GB" dirty="0"/>
              <a:t>the temperature is lowered, the time required for effective growth is extended and larger zones </a:t>
            </a:r>
            <a:r>
              <a:rPr lang="en-GB" dirty="0" smtClean="0"/>
              <a:t>result.</a:t>
            </a:r>
            <a:endParaRPr lang="en-GB" dirty="0"/>
          </a:p>
          <a:p>
            <a:endParaRPr lang="en-GB" dirty="0"/>
          </a:p>
        </p:txBody>
      </p:sp>
    </p:spTree>
    <p:extLst>
      <p:ext uri="{BB962C8B-B14F-4D97-AF65-F5344CB8AC3E}">
        <p14:creationId xmlns:p14="http://schemas.microsoft.com/office/powerpoint/2010/main" val="10252053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Caution</a:t>
            </a:r>
            <a:endParaRPr lang="en-GB" dirty="0"/>
          </a:p>
        </p:txBody>
      </p:sp>
      <p:sp>
        <p:nvSpPr>
          <p:cNvPr id="3" name="Content Placeholder 2"/>
          <p:cNvSpPr>
            <a:spLocks noGrp="1"/>
          </p:cNvSpPr>
          <p:nvPr>
            <p:ph idx="1"/>
          </p:nvPr>
        </p:nvSpPr>
        <p:spPr/>
        <p:txBody>
          <a:bodyPr/>
          <a:lstStyle/>
          <a:p>
            <a:r>
              <a:rPr lang="en-GB" b="1" dirty="0"/>
              <a:t>Incubation time</a:t>
            </a:r>
            <a:endParaRPr lang="en-GB" dirty="0"/>
          </a:p>
          <a:p>
            <a:r>
              <a:rPr lang="en-GB" dirty="0"/>
              <a:t>Most techniques adopt an incubation period of between 16 and 18 hours. </a:t>
            </a:r>
            <a:endParaRPr lang="en-GB" dirty="0" smtClean="0"/>
          </a:p>
          <a:p>
            <a:r>
              <a:rPr lang="en-GB" dirty="0" smtClean="0"/>
              <a:t>In </a:t>
            </a:r>
            <a:r>
              <a:rPr lang="en-GB" dirty="0"/>
              <a:t>emergencies, </a:t>
            </a:r>
            <a:r>
              <a:rPr lang="en-GB" dirty="0" smtClean="0"/>
              <a:t>report </a:t>
            </a:r>
            <a:r>
              <a:rPr lang="en-GB" dirty="0"/>
              <a:t>may be made after 6 hours. This is not recommended as a routine and the result should always be confirmed after the conventional incubation </a:t>
            </a:r>
            <a:r>
              <a:rPr lang="en-GB" dirty="0" smtClean="0"/>
              <a:t>time.</a:t>
            </a:r>
            <a:endParaRPr lang="en-GB" dirty="0"/>
          </a:p>
          <a:p>
            <a:endParaRPr lang="en-GB" dirty="0"/>
          </a:p>
        </p:txBody>
      </p:sp>
    </p:spTree>
    <p:extLst>
      <p:ext uri="{BB962C8B-B14F-4D97-AF65-F5344CB8AC3E}">
        <p14:creationId xmlns:p14="http://schemas.microsoft.com/office/powerpoint/2010/main" val="11600192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GB" dirty="0" smtClean="0"/>
              <a:t>caution</a:t>
            </a:r>
            <a:endParaRPr lang="en-GB" dirty="0"/>
          </a:p>
        </p:txBody>
      </p:sp>
      <p:sp>
        <p:nvSpPr>
          <p:cNvPr id="3" name="Content Placeholder 2"/>
          <p:cNvSpPr>
            <a:spLocks noGrp="1"/>
          </p:cNvSpPr>
          <p:nvPr>
            <p:ph idx="1"/>
          </p:nvPr>
        </p:nvSpPr>
        <p:spPr>
          <a:xfrm>
            <a:off x="457200" y="692696"/>
            <a:ext cx="8229600" cy="5433467"/>
          </a:xfrm>
        </p:spPr>
        <p:txBody>
          <a:bodyPr>
            <a:normAutofit/>
          </a:bodyPr>
          <a:lstStyle/>
          <a:p>
            <a:r>
              <a:rPr lang="en-GB" b="1" dirty="0"/>
              <a:t>Size of plate, depth of agar medium, and spacing of the antibiotic discs</a:t>
            </a:r>
            <a:endParaRPr lang="en-GB" dirty="0"/>
          </a:p>
          <a:p>
            <a:r>
              <a:rPr lang="en-GB" dirty="0"/>
              <a:t>Susceptibility tests are usually carried out with 9 - 10 cm plates and no more than 6 or 7 antibiotic discs on each plate. </a:t>
            </a:r>
            <a:endParaRPr lang="en-GB" dirty="0" smtClean="0"/>
          </a:p>
          <a:p>
            <a:r>
              <a:rPr lang="en-GB" dirty="0" smtClean="0"/>
              <a:t>If </a:t>
            </a:r>
            <a:r>
              <a:rPr lang="en-GB" dirty="0"/>
              <a:t>larger numbers of antibiotics have to be tested, two plates, or one 14-cm diameter plate, is to be preferred</a:t>
            </a:r>
            <a:r>
              <a:rPr lang="en-GB" dirty="0" smtClean="0"/>
              <a:t>.</a:t>
            </a:r>
            <a:endParaRPr lang="en-GB" dirty="0"/>
          </a:p>
          <a:p>
            <a:endParaRPr lang="en-GB" dirty="0"/>
          </a:p>
        </p:txBody>
      </p:sp>
    </p:spTree>
    <p:extLst>
      <p:ext uri="{BB962C8B-B14F-4D97-AF65-F5344CB8AC3E}">
        <p14:creationId xmlns:p14="http://schemas.microsoft.com/office/powerpoint/2010/main" val="17558705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Cautions</a:t>
            </a:r>
            <a:endParaRPr lang="en-GB" dirty="0"/>
          </a:p>
        </p:txBody>
      </p:sp>
      <p:sp>
        <p:nvSpPr>
          <p:cNvPr id="3" name="Content Placeholder 2"/>
          <p:cNvSpPr>
            <a:spLocks noGrp="1"/>
          </p:cNvSpPr>
          <p:nvPr>
            <p:ph idx="1"/>
          </p:nvPr>
        </p:nvSpPr>
        <p:spPr/>
        <p:txBody>
          <a:bodyPr/>
          <a:lstStyle/>
          <a:p>
            <a:r>
              <a:rPr lang="en-GB" dirty="0"/>
              <a:t>Excessively large inhibition zones may be formed on very thin media; the converse is true for thick media. Minor changes in the depth of the agar layer have negligible effect. Proper spacing of the discs is essential to avoid overlapping of the inhibition zones or deformation near the edge of the </a:t>
            </a:r>
            <a:r>
              <a:rPr lang="en-GB" dirty="0" smtClean="0"/>
              <a:t>plates.</a:t>
            </a:r>
            <a:endParaRPr lang="en-GB" dirty="0"/>
          </a:p>
        </p:txBody>
      </p:sp>
    </p:spTree>
    <p:extLst>
      <p:ext uri="{BB962C8B-B14F-4D97-AF65-F5344CB8AC3E}">
        <p14:creationId xmlns:p14="http://schemas.microsoft.com/office/powerpoint/2010/main" val="24197467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Caution</a:t>
            </a:r>
            <a:endParaRPr lang="en-GB" dirty="0"/>
          </a:p>
        </p:txBody>
      </p:sp>
      <p:sp>
        <p:nvSpPr>
          <p:cNvPr id="3" name="Content Placeholder 2"/>
          <p:cNvSpPr>
            <a:spLocks noGrp="1"/>
          </p:cNvSpPr>
          <p:nvPr>
            <p:ph idx="1"/>
          </p:nvPr>
        </p:nvSpPr>
        <p:spPr/>
        <p:txBody>
          <a:bodyPr/>
          <a:lstStyle/>
          <a:p>
            <a:r>
              <a:rPr lang="en-GB" b="1" dirty="0"/>
              <a:t>Potency of the antibiotic discs</a:t>
            </a:r>
            <a:endParaRPr lang="en-GB" dirty="0"/>
          </a:p>
          <a:p>
            <a:r>
              <a:rPr lang="en-GB" dirty="0"/>
              <a:t>The diameter of the inhibition zone is related to the amount of drug in the disc</a:t>
            </a:r>
            <a:r>
              <a:rPr lang="en-GB" dirty="0" smtClean="0"/>
              <a:t>.</a:t>
            </a:r>
          </a:p>
          <a:p>
            <a:r>
              <a:rPr lang="en-GB" dirty="0" smtClean="0"/>
              <a:t> </a:t>
            </a:r>
            <a:r>
              <a:rPr lang="en-GB" dirty="0"/>
              <a:t>If the potency of the drug is reduced owing to deterioration during storage, the inhibition zone will show a corresponding reduction in </a:t>
            </a:r>
            <a:r>
              <a:rPr lang="en-GB" dirty="0" smtClean="0"/>
              <a:t>size.</a:t>
            </a:r>
            <a:endParaRPr lang="en-GB" dirty="0"/>
          </a:p>
          <a:p>
            <a:endParaRPr lang="en-GB" dirty="0"/>
          </a:p>
        </p:txBody>
      </p:sp>
    </p:spTree>
    <p:extLst>
      <p:ext uri="{BB962C8B-B14F-4D97-AF65-F5344CB8AC3E}">
        <p14:creationId xmlns:p14="http://schemas.microsoft.com/office/powerpoint/2010/main" val="32601766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Caution</a:t>
            </a:r>
            <a:endParaRPr lang="en-GB" dirty="0"/>
          </a:p>
        </p:txBody>
      </p:sp>
      <p:sp>
        <p:nvSpPr>
          <p:cNvPr id="3" name="Content Placeholder 2"/>
          <p:cNvSpPr>
            <a:spLocks noGrp="1"/>
          </p:cNvSpPr>
          <p:nvPr>
            <p:ph idx="1"/>
          </p:nvPr>
        </p:nvSpPr>
        <p:spPr>
          <a:xfrm>
            <a:off x="107504" y="1600200"/>
            <a:ext cx="8928992" cy="5257800"/>
          </a:xfrm>
        </p:spPr>
        <p:txBody>
          <a:bodyPr/>
          <a:lstStyle/>
          <a:p>
            <a:r>
              <a:rPr lang="en-GB" b="1" dirty="0"/>
              <a:t>Composition of the medium</a:t>
            </a:r>
            <a:endParaRPr lang="en-GB" dirty="0"/>
          </a:p>
          <a:p>
            <a:r>
              <a:rPr lang="en-GB" dirty="0"/>
              <a:t>The medium influences the size of the zone by its effect on the rate of growth of the organism, the rate of diffusion of the antibiotic, and the activity of the agent. </a:t>
            </a:r>
            <a:endParaRPr lang="en-GB" dirty="0" smtClean="0"/>
          </a:p>
          <a:p>
            <a:r>
              <a:rPr lang="en-GB" dirty="0" smtClean="0"/>
              <a:t>It </a:t>
            </a:r>
            <a:r>
              <a:rPr lang="en-GB" dirty="0"/>
              <a:t>is essential to use the medium appropriate to the particular method.</a:t>
            </a:r>
          </a:p>
          <a:p>
            <a:endParaRPr lang="en-GB" dirty="0"/>
          </a:p>
        </p:txBody>
      </p:sp>
    </p:spTree>
    <p:extLst>
      <p:ext uri="{BB962C8B-B14F-4D97-AF65-F5344CB8AC3E}">
        <p14:creationId xmlns:p14="http://schemas.microsoft.com/office/powerpoint/2010/main" val="36883805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Final caution-</a:t>
            </a:r>
            <a:endParaRPr lang="en-GB" dirty="0"/>
          </a:p>
        </p:txBody>
      </p:sp>
      <p:sp>
        <p:nvSpPr>
          <p:cNvPr id="3" name="Content Placeholder 2"/>
          <p:cNvSpPr>
            <a:spLocks noGrp="1"/>
          </p:cNvSpPr>
          <p:nvPr>
            <p:ph idx="1"/>
          </p:nvPr>
        </p:nvSpPr>
        <p:spPr/>
        <p:txBody>
          <a:bodyPr/>
          <a:lstStyle/>
          <a:p>
            <a:r>
              <a:rPr lang="en-GB" dirty="0"/>
              <a:t>The many factors influencing the zone diameters that may be obtained for the same test organism clearly demonstrate the need for </a:t>
            </a:r>
            <a:r>
              <a:rPr lang="en-GB" dirty="0" smtClean="0"/>
              <a:t>standardization </a:t>
            </a:r>
            <a:r>
              <a:rPr lang="en-GB" dirty="0"/>
              <a:t>of disc diffusion </a:t>
            </a:r>
            <a:r>
              <a:rPr lang="en-GB" dirty="0" smtClean="0"/>
              <a:t>methods.</a:t>
            </a:r>
            <a:endParaRPr lang="en-GB" dirty="0"/>
          </a:p>
        </p:txBody>
      </p:sp>
    </p:spTree>
    <p:extLst>
      <p:ext uri="{BB962C8B-B14F-4D97-AF65-F5344CB8AC3E}">
        <p14:creationId xmlns:p14="http://schemas.microsoft.com/office/powerpoint/2010/main" val="12272426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Overcoming the problems</a:t>
            </a:r>
            <a:endParaRPr lang="en-GB" dirty="0"/>
          </a:p>
        </p:txBody>
      </p:sp>
      <p:sp>
        <p:nvSpPr>
          <p:cNvPr id="3" name="Content Placeholder 2"/>
          <p:cNvSpPr>
            <a:spLocks noGrp="1"/>
          </p:cNvSpPr>
          <p:nvPr>
            <p:ph idx="1"/>
          </p:nvPr>
        </p:nvSpPr>
        <p:spPr/>
        <p:txBody>
          <a:bodyPr/>
          <a:lstStyle/>
          <a:p>
            <a:r>
              <a:rPr lang="en-GB" dirty="0"/>
              <a:t>The precision and accuracy of the method should be monitored by establishing the quality control programme</a:t>
            </a:r>
          </a:p>
        </p:txBody>
      </p:sp>
    </p:spTree>
    <p:extLst>
      <p:ext uri="{BB962C8B-B14F-4D97-AF65-F5344CB8AC3E}">
        <p14:creationId xmlns:p14="http://schemas.microsoft.com/office/powerpoint/2010/main" val="3618677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General principles of antimicrobial susceptibility testing</a:t>
            </a:r>
            <a:endParaRPr lang="en-GB" dirty="0"/>
          </a:p>
        </p:txBody>
      </p:sp>
      <p:sp>
        <p:nvSpPr>
          <p:cNvPr id="3" name="Content Placeholder 2"/>
          <p:cNvSpPr>
            <a:spLocks noGrp="1"/>
          </p:cNvSpPr>
          <p:nvPr>
            <p:ph idx="1"/>
          </p:nvPr>
        </p:nvSpPr>
        <p:spPr/>
        <p:txBody>
          <a:bodyPr/>
          <a:lstStyle/>
          <a:p>
            <a:r>
              <a:rPr lang="en-GB" dirty="0" smtClean="0"/>
              <a:t>Antimicrobial susceptibility tests measure the ability of an antibiotic or other antimicrobial agent to inhibit bacterial growth </a:t>
            </a:r>
            <a:r>
              <a:rPr lang="en-GB" i="1" dirty="0" smtClean="0"/>
              <a:t>in vitro.</a:t>
            </a:r>
            <a:r>
              <a:rPr lang="en-GB" dirty="0" smtClean="0"/>
              <a:t> </a:t>
            </a:r>
          </a:p>
          <a:p>
            <a:endParaRPr lang="en-GB" dirty="0"/>
          </a:p>
          <a:p>
            <a:r>
              <a:rPr lang="en-GB" dirty="0" smtClean="0"/>
              <a:t>This ability may be estimated by either the</a:t>
            </a:r>
          </a:p>
          <a:p>
            <a:r>
              <a:rPr lang="en-GB" dirty="0" smtClean="0"/>
              <a:t> 1. dilution method or </a:t>
            </a:r>
          </a:p>
          <a:p>
            <a:r>
              <a:rPr lang="en-GB" dirty="0" smtClean="0"/>
              <a:t>2.  the diffusion method</a:t>
            </a:r>
            <a:endParaRPr lang="en-GB" dirty="0"/>
          </a:p>
        </p:txBody>
      </p:sp>
    </p:spTree>
    <p:extLst>
      <p:ext uri="{BB962C8B-B14F-4D97-AF65-F5344CB8AC3E}">
        <p14:creationId xmlns:p14="http://schemas.microsoft.com/office/powerpoint/2010/main" val="30590411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GB" b="1" dirty="0"/>
              <a:t>Quality control</a:t>
            </a:r>
            <a:br>
              <a:rPr lang="en-GB" b="1" dirty="0"/>
            </a:br>
            <a:endParaRPr lang="en-GB" dirty="0"/>
          </a:p>
        </p:txBody>
      </p:sp>
      <p:sp>
        <p:nvSpPr>
          <p:cNvPr id="3" name="Content Placeholder 2"/>
          <p:cNvSpPr>
            <a:spLocks noGrp="1"/>
          </p:cNvSpPr>
          <p:nvPr>
            <p:ph idx="1"/>
          </p:nvPr>
        </p:nvSpPr>
        <p:spPr>
          <a:xfrm>
            <a:off x="107504" y="692696"/>
            <a:ext cx="9433048" cy="6165304"/>
          </a:xfrm>
        </p:spPr>
        <p:txBody>
          <a:bodyPr/>
          <a:lstStyle/>
          <a:p>
            <a:r>
              <a:rPr lang="en-GB" b="1" dirty="0" smtClean="0"/>
              <a:t>Need </a:t>
            </a:r>
            <a:r>
              <a:rPr lang="en-GB" b="1" dirty="0"/>
              <a:t>for quality control in the susceptibility test</a:t>
            </a:r>
            <a:endParaRPr lang="en-GB" dirty="0"/>
          </a:p>
          <a:p>
            <a:r>
              <a:rPr lang="en-GB" dirty="0" smtClean="0"/>
              <a:t>Factors</a:t>
            </a:r>
            <a:r>
              <a:rPr lang="en-GB" dirty="0"/>
              <a:t>, such as the inoculum density and the incubation temperature, are easy to control, but a laboratory rarely knows the exact composition of a commercial medium or the batch-to-batch variations in its quality, and it cannot take for granted the antimicrobial content of the discs. The results of the test must therefore be monitored constantly by a quality control programme, which should be considered part of the procedure itself.</a:t>
            </a:r>
          </a:p>
        </p:txBody>
      </p:sp>
    </p:spTree>
    <p:extLst>
      <p:ext uri="{BB962C8B-B14F-4D97-AF65-F5344CB8AC3E}">
        <p14:creationId xmlns:p14="http://schemas.microsoft.com/office/powerpoint/2010/main" val="35080847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Control</a:t>
            </a:r>
            <a:endParaRPr lang="en-GB" dirty="0"/>
          </a:p>
        </p:txBody>
      </p:sp>
      <p:sp>
        <p:nvSpPr>
          <p:cNvPr id="3" name="Content Placeholder 2"/>
          <p:cNvSpPr>
            <a:spLocks noGrp="1"/>
          </p:cNvSpPr>
          <p:nvPr>
            <p:ph idx="1"/>
          </p:nvPr>
        </p:nvSpPr>
        <p:spPr/>
        <p:txBody>
          <a:bodyPr/>
          <a:lstStyle/>
          <a:p>
            <a:r>
              <a:rPr lang="en-GB" dirty="0"/>
              <a:t>The precision and accuracy of the test are controlled by the parallel use of a set of control strains, with known susceptibility to the </a:t>
            </a:r>
            <a:r>
              <a:rPr lang="en-GB" dirty="0" smtClean="0"/>
              <a:t>antimicrobial agents.</a:t>
            </a:r>
          </a:p>
          <a:p>
            <a:endParaRPr lang="en-GB" dirty="0" smtClean="0"/>
          </a:p>
          <a:p>
            <a:r>
              <a:rPr lang="en-GB" dirty="0" smtClean="0"/>
              <a:t>The </a:t>
            </a:r>
            <a:r>
              <a:rPr lang="en-GB" dirty="0"/>
              <a:t>quality control strains are tested using exactly the same procedure as for the test organisms.</a:t>
            </a:r>
          </a:p>
        </p:txBody>
      </p:sp>
    </p:spTree>
    <p:extLst>
      <p:ext uri="{BB962C8B-B14F-4D97-AF65-F5344CB8AC3E}">
        <p14:creationId xmlns:p14="http://schemas.microsoft.com/office/powerpoint/2010/main" val="10890439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Standard procedure for quality control</a:t>
            </a:r>
            <a:r>
              <a:rPr lang="en-GB" dirty="0"/>
              <a:t/>
            </a:r>
            <a:br>
              <a:rPr lang="en-GB" dirty="0"/>
            </a:br>
            <a:endParaRPr lang="en-GB" dirty="0"/>
          </a:p>
        </p:txBody>
      </p:sp>
      <p:sp>
        <p:nvSpPr>
          <p:cNvPr id="3" name="Content Placeholder 2"/>
          <p:cNvSpPr>
            <a:spLocks noGrp="1"/>
          </p:cNvSpPr>
          <p:nvPr>
            <p:ph idx="1"/>
          </p:nvPr>
        </p:nvSpPr>
        <p:spPr/>
        <p:txBody>
          <a:bodyPr>
            <a:normAutofit/>
          </a:bodyPr>
          <a:lstStyle/>
          <a:p>
            <a:r>
              <a:rPr lang="en-GB" dirty="0" smtClean="0"/>
              <a:t>The </a:t>
            </a:r>
            <a:r>
              <a:rPr lang="en-GB" dirty="0"/>
              <a:t>quality control programme should use standard reference strains of bacteria that are tested in parallel with the clinical cultures. They should preferably be run every week, or with every fifth batch of tests, and, in addition, every time that a new batch of Mueller-Hinton agar or a new batch of discs is </a:t>
            </a:r>
            <a:r>
              <a:rPr lang="en-GB" dirty="0" smtClean="0"/>
              <a:t>used.</a:t>
            </a:r>
            <a:endParaRPr lang="en-GB" dirty="0"/>
          </a:p>
          <a:p>
            <a:endParaRPr lang="en-GB" dirty="0"/>
          </a:p>
        </p:txBody>
      </p:sp>
    </p:spTree>
    <p:extLst>
      <p:ext uri="{BB962C8B-B14F-4D97-AF65-F5344CB8AC3E}">
        <p14:creationId xmlns:p14="http://schemas.microsoft.com/office/powerpoint/2010/main" val="31060971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b="1" dirty="0"/>
              <a:t>Standard strains for quality control</a:t>
            </a:r>
            <a:endParaRPr lang="en-GB" dirty="0"/>
          </a:p>
          <a:p>
            <a:r>
              <a:rPr lang="en-GB" i="1" dirty="0"/>
              <a:t>Staphylococcus </a:t>
            </a:r>
            <a:r>
              <a:rPr lang="en-GB" i="1" dirty="0" err="1"/>
              <a:t>aureus</a:t>
            </a:r>
            <a:r>
              <a:rPr lang="en-GB" dirty="0"/>
              <a:t> (ATCC 25923)</a:t>
            </a:r>
            <a:br>
              <a:rPr lang="en-GB" dirty="0"/>
            </a:br>
            <a:r>
              <a:rPr lang="en-GB" i="1" dirty="0"/>
              <a:t>Escherichia coli</a:t>
            </a:r>
            <a:r>
              <a:rPr lang="en-GB" dirty="0"/>
              <a:t> (ATCC 25922)</a:t>
            </a:r>
            <a:br>
              <a:rPr lang="en-GB" dirty="0"/>
            </a:br>
            <a:r>
              <a:rPr lang="en-GB" i="1" dirty="0"/>
              <a:t>Pseudomonas </a:t>
            </a:r>
            <a:r>
              <a:rPr lang="en-GB" i="1" dirty="0" err="1"/>
              <a:t>aeruginosa</a:t>
            </a:r>
            <a:r>
              <a:rPr lang="en-GB" dirty="0"/>
              <a:t> (ATCC 27853)</a:t>
            </a:r>
          </a:p>
          <a:p>
            <a:endParaRPr lang="en-GB" dirty="0"/>
          </a:p>
        </p:txBody>
      </p:sp>
    </p:spTree>
    <p:extLst>
      <p:ext uri="{BB962C8B-B14F-4D97-AF65-F5344CB8AC3E}">
        <p14:creationId xmlns:p14="http://schemas.microsoft.com/office/powerpoint/2010/main" val="32286068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Control strains</a:t>
            </a:r>
            <a:endParaRPr lang="en-GB" dirty="0"/>
          </a:p>
        </p:txBody>
      </p:sp>
      <p:sp>
        <p:nvSpPr>
          <p:cNvPr id="3" name="Content Placeholder 2"/>
          <p:cNvSpPr>
            <a:spLocks noGrp="1"/>
          </p:cNvSpPr>
          <p:nvPr>
            <p:ph idx="1"/>
          </p:nvPr>
        </p:nvSpPr>
        <p:spPr>
          <a:xfrm>
            <a:off x="0" y="908720"/>
            <a:ext cx="9144000" cy="5949280"/>
          </a:xfrm>
        </p:spPr>
        <p:txBody>
          <a:bodyPr>
            <a:normAutofit/>
          </a:bodyPr>
          <a:lstStyle/>
          <a:p>
            <a:r>
              <a:rPr lang="en-GB" dirty="0"/>
              <a:t>These </a:t>
            </a:r>
            <a:r>
              <a:rPr lang="en-GB" dirty="0" smtClean="0"/>
              <a:t>can </a:t>
            </a:r>
            <a:r>
              <a:rPr lang="en-GB" dirty="0"/>
              <a:t>be obtained from </a:t>
            </a:r>
            <a:r>
              <a:rPr lang="en-GB" dirty="0" smtClean="0"/>
              <a:t>National </a:t>
            </a:r>
            <a:r>
              <a:rPr lang="en-GB" dirty="0"/>
              <a:t>culture collections. </a:t>
            </a:r>
            <a:endParaRPr lang="en-GB" dirty="0" smtClean="0"/>
          </a:p>
          <a:p>
            <a:r>
              <a:rPr lang="en-GB" dirty="0" smtClean="0"/>
              <a:t>They </a:t>
            </a:r>
            <a:r>
              <a:rPr lang="en-GB" dirty="0"/>
              <a:t>are commercially available in the form of pellets of desiccated pure cultures.</a:t>
            </a:r>
          </a:p>
          <a:p>
            <a:r>
              <a:rPr lang="en-GB" dirty="0"/>
              <a:t>Cultures for day-to-day use should be grown on slants of nutrient agar (</a:t>
            </a:r>
            <a:r>
              <a:rPr lang="en-GB" dirty="0" err="1"/>
              <a:t>tryptic</a:t>
            </a:r>
            <a:r>
              <a:rPr lang="en-GB" dirty="0"/>
              <a:t> soy agar is convenient) and stored in the refrigerator. </a:t>
            </a:r>
            <a:endParaRPr lang="en-GB" dirty="0" smtClean="0"/>
          </a:p>
          <a:p>
            <a:endParaRPr lang="en-GB" dirty="0"/>
          </a:p>
          <a:p>
            <a:r>
              <a:rPr lang="en-GB" b="1" i="1" dirty="0" smtClean="0"/>
              <a:t>Remember: </a:t>
            </a:r>
            <a:r>
              <a:rPr lang="en-GB" b="1" i="1" dirty="0" err="1" smtClean="0"/>
              <a:t>Subcultured</a:t>
            </a:r>
            <a:r>
              <a:rPr lang="en-GB" b="1" i="1" dirty="0" smtClean="0"/>
              <a:t> </a:t>
            </a:r>
            <a:r>
              <a:rPr lang="en-GB" b="1" i="1" dirty="0"/>
              <a:t>on to fresh slants every 2 weeks</a:t>
            </a:r>
            <a:r>
              <a:rPr lang="en-GB" dirty="0"/>
              <a:t>.</a:t>
            </a:r>
          </a:p>
          <a:p>
            <a:endParaRPr lang="en-GB" dirty="0"/>
          </a:p>
        </p:txBody>
      </p:sp>
    </p:spTree>
    <p:extLst>
      <p:ext uri="{BB962C8B-B14F-4D97-AF65-F5344CB8AC3E}">
        <p14:creationId xmlns:p14="http://schemas.microsoft.com/office/powerpoint/2010/main" val="42684568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48680"/>
          </a:xfrm>
        </p:spPr>
        <p:txBody>
          <a:bodyPr>
            <a:normAutofit fontScale="90000"/>
          </a:bodyPr>
          <a:lstStyle/>
          <a:p>
            <a:r>
              <a:rPr lang="en-GB" dirty="0" smtClean="0"/>
              <a:t>Recording quality results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692696"/>
            <a:ext cx="9144000" cy="6165304"/>
          </a:xfrm>
        </p:spPr>
      </p:pic>
    </p:spTree>
    <p:extLst>
      <p:ext uri="{BB962C8B-B14F-4D97-AF65-F5344CB8AC3E}">
        <p14:creationId xmlns:p14="http://schemas.microsoft.com/office/powerpoint/2010/main" val="27595816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609600" y="1600200"/>
            <a:ext cx="3733800" cy="4114800"/>
          </a:xfrm>
          <a:prstGeom prst="rect">
            <a:avLst/>
          </a:prstGeom>
        </p:spPr>
        <p:txBody>
          <a:bodyPr>
            <a:noAutofit/>
          </a:bodyPr>
          <a:lstStyle/>
          <a:p>
            <a:pPr eaLnBrk="1" fontAlgn="auto" hangingPunct="1">
              <a:defRPr/>
            </a:pPr>
            <a:r>
              <a:rPr lang="en-US" sz="2800" dirty="0"/>
              <a:t>The term ESBLs is used to mean acquired, class A β-lactamases that </a:t>
            </a:r>
            <a:r>
              <a:rPr lang="en-US" sz="2800" dirty="0" smtClean="0"/>
              <a:t>hydrolyze </a:t>
            </a:r>
            <a:r>
              <a:rPr lang="en-US" sz="2800" dirty="0"/>
              <a:t>and confer </a:t>
            </a:r>
            <a:r>
              <a:rPr lang="en-US" sz="2800" dirty="0" smtClean="0"/>
              <a:t>resistance to </a:t>
            </a:r>
            <a:r>
              <a:rPr lang="en-US" sz="2800" dirty="0"/>
              <a:t>oxyimino- ‘2nd- and 3rd-generation’ cephalosporins, eg cefuroxime, cefotaxime, ceftazidime </a:t>
            </a:r>
            <a:r>
              <a:rPr lang="en-US" sz="2800" dirty="0" smtClean="0"/>
              <a:t>and ceftriaxone</a:t>
            </a:r>
            <a:endParaRPr lang="en-US" sz="2800" dirty="0"/>
          </a:p>
        </p:txBody>
      </p:sp>
      <p:sp>
        <p:nvSpPr>
          <p:cNvPr id="5" name="Content Placeholder 4"/>
          <p:cNvSpPr>
            <a:spLocks noGrp="1"/>
          </p:cNvSpPr>
          <p:nvPr>
            <p:ph sz="quarter" idx="4294967295"/>
          </p:nvPr>
        </p:nvSpPr>
        <p:spPr>
          <a:xfrm>
            <a:off x="4800600" y="1600200"/>
            <a:ext cx="3733800" cy="4114800"/>
          </a:xfrm>
          <a:prstGeom prst="rect">
            <a:avLst/>
          </a:prstGeom>
        </p:spPr>
        <p:txBody>
          <a:bodyPr/>
          <a:lstStyle/>
          <a:p>
            <a:pPr eaLnBrk="1" fontAlgn="auto" hangingPunct="1">
              <a:defRPr/>
            </a:pPr>
            <a:endParaRPr lang="en-US" dirty="0"/>
          </a:p>
        </p:txBody>
      </p:sp>
      <p:sp>
        <p:nvSpPr>
          <p:cNvPr id="4" name="Title 3"/>
          <p:cNvSpPr>
            <a:spLocks noGrp="1"/>
          </p:cNvSpPr>
          <p:nvPr>
            <p:ph type="title"/>
          </p:nvPr>
        </p:nvSpPr>
        <p:spPr/>
        <p:txBody>
          <a:bodyPr/>
          <a:lstStyle/>
          <a:p>
            <a:pPr algn="ctr" eaLnBrk="1" fontAlgn="auto" hangingPunct="1">
              <a:spcAft>
                <a:spcPts val="0"/>
              </a:spcAft>
              <a:defRPr/>
            </a:pPr>
            <a:r>
              <a:rPr lang="en-US" sz="3200" b="1" dirty="0" smtClean="0">
                <a:solidFill>
                  <a:srgbClr val="00FFFF"/>
                </a:solidFill>
              </a:rPr>
              <a:t>What are ESBL producing bacteria.</a:t>
            </a:r>
            <a:endParaRPr lang="en-US" sz="3200" b="1" dirty="0">
              <a:solidFill>
                <a:srgbClr val="00FFFF"/>
              </a:solidFill>
            </a:endParaRPr>
          </a:p>
        </p:txBody>
      </p:sp>
      <p:sp>
        <p:nvSpPr>
          <p:cNvPr id="2" name="Footer Placeholder 1"/>
          <p:cNvSpPr>
            <a:spLocks noGrp="1"/>
          </p:cNvSpPr>
          <p:nvPr>
            <p:ph type="ftr" sz="quarter" idx="4294967295"/>
          </p:nvPr>
        </p:nvSpPr>
        <p:spPr>
          <a:xfrm>
            <a:off x="609600" y="6356350"/>
            <a:ext cx="2895600" cy="365125"/>
          </a:xfrm>
          <a:prstGeom prst="rect">
            <a:avLst/>
          </a:prstGeom>
        </p:spPr>
        <p:txBody>
          <a:bodyPr/>
          <a:lstStyle/>
          <a:p>
            <a:pPr>
              <a:defRPr/>
            </a:pPr>
            <a:r>
              <a:rPr lang="en-US"/>
              <a:t>Dr.T.V.Rao MD</a:t>
            </a:r>
          </a:p>
        </p:txBody>
      </p:sp>
      <p:sp>
        <p:nvSpPr>
          <p:cNvPr id="24582" name="Slide Number Placeholder 5"/>
          <p:cNvSpPr>
            <a:spLocks noGrp="1"/>
          </p:cNvSpPr>
          <p:nvPr>
            <p:ph type="sldNum" sz="quarter" idx="4294967295"/>
          </p:nvPr>
        </p:nvSpPr>
        <p:spPr bwMode="auto">
          <a:xfrm>
            <a:off x="7543800" y="6356350"/>
            <a:ext cx="990600" cy="365125"/>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51995FEA-7B3B-4CA1-8708-DED11E3DC3E9}" type="slidenum">
              <a:rPr lang="en-US" smtClean="0"/>
              <a:pPr fontAlgn="base">
                <a:spcBef>
                  <a:spcPct val="0"/>
                </a:spcBef>
                <a:spcAft>
                  <a:spcPct val="0"/>
                </a:spcAft>
                <a:defRPr/>
              </a:pPr>
              <a:t>76</a:t>
            </a:fld>
            <a:endParaRPr lang="en-US" smtClean="0"/>
          </a:p>
        </p:txBody>
      </p:sp>
      <p:pic>
        <p:nvPicPr>
          <p:cNvPr id="3074" name="Picture 2"/>
          <p:cNvPicPr>
            <a:picLocks noChangeAspect="1" noChangeArrowheads="1"/>
          </p:cNvPicPr>
          <p:nvPr/>
        </p:nvPicPr>
        <p:blipFill>
          <a:blip r:embed="rId2" cstate="print">
            <a:extLst/>
          </a:blip>
          <a:srcRect/>
          <a:stretch>
            <a:fillRect/>
          </a:stretch>
        </p:blipFill>
        <p:spPr bwMode="auto">
          <a:xfrm>
            <a:off x="4800600" y="1600201"/>
            <a:ext cx="3657600" cy="434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609600"/>
            <a:ext cx="7772400" cy="803275"/>
          </a:xfrm>
        </p:spPr>
        <p:txBody>
          <a:bodyPr>
            <a:normAutofit fontScale="90000"/>
          </a:bodyPr>
          <a:lstStyle/>
          <a:p>
            <a:pPr algn="ctr" eaLnBrk="1" fontAlgn="auto" hangingPunct="1">
              <a:spcAft>
                <a:spcPts val="0"/>
              </a:spcAft>
              <a:defRPr/>
            </a:pPr>
            <a:r>
              <a:rPr lang="en-US" sz="4400" b="1" dirty="0" smtClean="0">
                <a:solidFill>
                  <a:srgbClr val="00FFFF"/>
                </a:solidFill>
                <a:latin typeface="Arial" charset="0"/>
                <a:cs typeface="Arial" charset="0"/>
              </a:rPr>
              <a:t>Further complicating matters:</a:t>
            </a:r>
          </a:p>
        </p:txBody>
      </p:sp>
      <p:sp>
        <p:nvSpPr>
          <p:cNvPr id="41987" name="Rectangle 3"/>
          <p:cNvSpPr>
            <a:spLocks noGrp="1" noChangeArrowheads="1"/>
          </p:cNvSpPr>
          <p:nvPr>
            <p:ph type="body" sz="half" idx="1"/>
          </p:nvPr>
        </p:nvSpPr>
        <p:spPr>
          <a:xfrm>
            <a:off x="179388" y="1700213"/>
            <a:ext cx="8496300" cy="4752975"/>
          </a:xfrm>
        </p:spPr>
        <p:txBody>
          <a:bodyPr>
            <a:normAutofit/>
          </a:bodyPr>
          <a:lstStyle/>
          <a:p>
            <a:pPr eaLnBrk="1" fontAlgn="auto" hangingPunct="1">
              <a:lnSpc>
                <a:spcPct val="90000"/>
              </a:lnSpc>
              <a:defRPr/>
            </a:pPr>
            <a:r>
              <a:rPr lang="en-US" sz="2000" dirty="0" smtClean="0">
                <a:latin typeface="Arial" charset="0"/>
                <a:cs typeface="Arial" charset="0"/>
              </a:rPr>
              <a:t>More than one gene of </a:t>
            </a:r>
            <a:r>
              <a:rPr lang="el-GR" sz="2000" dirty="0" smtClean="0">
                <a:latin typeface="Arial" charset="0"/>
                <a:cs typeface="Arial" charset="0"/>
              </a:rPr>
              <a:t>β</a:t>
            </a:r>
            <a:r>
              <a:rPr lang="en-US" sz="2000" dirty="0" smtClean="0">
                <a:latin typeface="Arial" charset="0"/>
                <a:cs typeface="Arial" charset="0"/>
              </a:rPr>
              <a:t>-lactamase / ESBL / </a:t>
            </a:r>
            <a:r>
              <a:rPr lang="en-US" sz="2000" i="1" dirty="0" smtClean="0">
                <a:latin typeface="Arial" charset="0"/>
                <a:cs typeface="Arial" charset="0"/>
              </a:rPr>
              <a:t>ampC </a:t>
            </a:r>
            <a:r>
              <a:rPr lang="en-US" sz="2000" dirty="0" smtClean="0">
                <a:latin typeface="Arial" charset="0"/>
                <a:cs typeface="Arial" charset="0"/>
              </a:rPr>
              <a:t>/ carbapenemase can be carried on the same plasmid.</a:t>
            </a:r>
          </a:p>
          <a:p>
            <a:pPr eaLnBrk="1" fontAlgn="auto" hangingPunct="1">
              <a:lnSpc>
                <a:spcPct val="90000"/>
              </a:lnSpc>
              <a:defRPr/>
            </a:pPr>
            <a:endParaRPr lang="en-US" sz="2000" dirty="0" smtClean="0">
              <a:latin typeface="Arial" charset="0"/>
              <a:cs typeface="Arial" charset="0"/>
            </a:endParaRPr>
          </a:p>
          <a:p>
            <a:pPr eaLnBrk="1" fontAlgn="auto" hangingPunct="1">
              <a:lnSpc>
                <a:spcPct val="90000"/>
              </a:lnSpc>
              <a:defRPr/>
            </a:pPr>
            <a:r>
              <a:rPr lang="en-US" sz="2000" dirty="0" smtClean="0">
                <a:latin typeface="Arial" charset="0"/>
                <a:cs typeface="Arial" charset="0"/>
              </a:rPr>
              <a:t>Genes of ESBL are carried on plasmids that usually carry additional resistant genes: frequently MDR</a:t>
            </a:r>
          </a:p>
          <a:p>
            <a:pPr eaLnBrk="1" fontAlgn="auto" hangingPunct="1">
              <a:lnSpc>
                <a:spcPct val="90000"/>
              </a:lnSpc>
              <a:defRPr/>
            </a:pPr>
            <a:endParaRPr lang="en-US" sz="2000" dirty="0" smtClean="0">
              <a:latin typeface="Arial" charset="0"/>
              <a:cs typeface="Arial" charset="0"/>
            </a:endParaRPr>
          </a:p>
          <a:p>
            <a:pPr eaLnBrk="1" fontAlgn="auto" hangingPunct="1">
              <a:lnSpc>
                <a:spcPct val="90000"/>
              </a:lnSpc>
              <a:defRPr/>
            </a:pPr>
            <a:r>
              <a:rPr lang="en-US" sz="2000" dirty="0" smtClean="0">
                <a:latin typeface="Arial" charset="0"/>
                <a:cs typeface="Arial" charset="0"/>
              </a:rPr>
              <a:t>Laboratory diagnosis confusing: </a:t>
            </a:r>
          </a:p>
          <a:p>
            <a:pPr eaLnBrk="1" fontAlgn="auto" hangingPunct="1">
              <a:lnSpc>
                <a:spcPct val="90000"/>
              </a:lnSpc>
              <a:buFontTx/>
              <a:buNone/>
              <a:defRPr/>
            </a:pPr>
            <a:r>
              <a:rPr lang="en-US" sz="2000" dirty="0" smtClean="0">
                <a:latin typeface="Arial" charset="0"/>
                <a:cs typeface="Arial" charset="0"/>
              </a:rPr>
              <a:t>	susceptibility profiles sometimes </a:t>
            </a:r>
          </a:p>
          <a:p>
            <a:pPr eaLnBrk="1" fontAlgn="auto" hangingPunct="1">
              <a:lnSpc>
                <a:spcPct val="90000"/>
              </a:lnSpc>
              <a:buFontTx/>
              <a:buNone/>
              <a:defRPr/>
            </a:pPr>
            <a:r>
              <a:rPr lang="en-US" sz="2000" dirty="0" smtClean="0">
                <a:latin typeface="Arial" charset="0"/>
                <a:cs typeface="Arial" charset="0"/>
              </a:rPr>
              <a:t>	misleading: “hidden resistance” -&gt; </a:t>
            </a:r>
          </a:p>
          <a:p>
            <a:pPr eaLnBrk="1" fontAlgn="auto" hangingPunct="1">
              <a:lnSpc>
                <a:spcPct val="90000"/>
              </a:lnSpc>
              <a:buFontTx/>
              <a:buNone/>
              <a:defRPr/>
            </a:pPr>
            <a:r>
              <a:rPr lang="en-US" sz="2000" dirty="0" smtClean="0">
                <a:latin typeface="Arial" charset="0"/>
                <a:cs typeface="Arial" charset="0"/>
              </a:rPr>
              <a:t>	CLSI guidelines are changing.</a:t>
            </a:r>
          </a:p>
          <a:p>
            <a:pPr eaLnBrk="1" fontAlgn="auto" hangingPunct="1">
              <a:lnSpc>
                <a:spcPct val="90000"/>
              </a:lnSpc>
              <a:defRPr/>
            </a:pPr>
            <a:endParaRPr lang="en-US" sz="2000" dirty="0" smtClean="0">
              <a:latin typeface="Arial" charset="0"/>
              <a:cs typeface="Arial" charset="0"/>
            </a:endParaRPr>
          </a:p>
          <a:p>
            <a:pPr eaLnBrk="1" fontAlgn="auto" hangingPunct="1">
              <a:lnSpc>
                <a:spcPct val="90000"/>
              </a:lnSpc>
              <a:defRPr/>
            </a:pPr>
            <a:r>
              <a:rPr lang="en-US" sz="2000" dirty="0" smtClean="0">
                <a:latin typeface="Arial" charset="0"/>
                <a:cs typeface="Arial" charset="0"/>
              </a:rPr>
              <a:t>CTX-M clones appearing in the </a:t>
            </a:r>
          </a:p>
          <a:p>
            <a:pPr eaLnBrk="1" fontAlgn="auto" hangingPunct="1">
              <a:lnSpc>
                <a:spcPct val="90000"/>
              </a:lnSpc>
              <a:buFontTx/>
              <a:buNone/>
              <a:defRPr/>
            </a:pPr>
            <a:r>
              <a:rPr lang="en-US" sz="2000" dirty="0" smtClean="0">
                <a:latin typeface="Arial" charset="0"/>
                <a:cs typeface="Arial" charset="0"/>
              </a:rPr>
              <a:t>	community (Canada, Greece, Spain,</a:t>
            </a:r>
          </a:p>
          <a:p>
            <a:pPr eaLnBrk="1" fontAlgn="auto" hangingPunct="1">
              <a:lnSpc>
                <a:spcPct val="90000"/>
              </a:lnSpc>
              <a:buFontTx/>
              <a:buNone/>
              <a:defRPr/>
            </a:pPr>
            <a:r>
              <a:rPr lang="en-US" sz="2000" dirty="0" smtClean="0">
                <a:latin typeface="Arial" charset="0"/>
                <a:cs typeface="Arial" charset="0"/>
              </a:rPr>
              <a:t>	 Italy).</a:t>
            </a:r>
          </a:p>
        </p:txBody>
      </p:sp>
      <p:pic>
        <p:nvPicPr>
          <p:cNvPr id="26628" name="Picture 4" descr="doublediscdiff"/>
          <p:cNvPicPr>
            <a:picLocks noGrp="1" noChangeAspect="1" noChangeArrowheads="1"/>
          </p:cNvPicPr>
          <p:nvPr>
            <p:ph sz="half" idx="2"/>
          </p:nvPr>
        </p:nvPicPr>
        <p:blipFill>
          <a:blip r:embed="rId3" cstate="print"/>
          <a:srcRect/>
          <a:stretch>
            <a:fillRect/>
          </a:stretch>
        </p:blipFill>
        <p:spPr bwMode="auto">
          <a:xfrm>
            <a:off x="5314950" y="3124200"/>
            <a:ext cx="3851275" cy="2789238"/>
          </a:xfrm>
        </p:spPr>
      </p:pic>
      <p:sp>
        <p:nvSpPr>
          <p:cNvPr id="2" name="Footer Placeholder 1"/>
          <p:cNvSpPr>
            <a:spLocks noGrp="1"/>
          </p:cNvSpPr>
          <p:nvPr>
            <p:ph type="ftr" sz="quarter" idx="11"/>
          </p:nvPr>
        </p:nvSpPr>
        <p:spPr/>
        <p:txBody>
          <a:bodyPr/>
          <a:lstStyle/>
          <a:p>
            <a:pPr>
              <a:defRPr/>
            </a:pPr>
            <a:r>
              <a:rPr lang="en-US"/>
              <a:t>Dr.T.V.Rao MD</a:t>
            </a:r>
          </a:p>
        </p:txBody>
      </p:sp>
      <p:sp>
        <p:nvSpPr>
          <p:cNvPr id="26630" name="Slide Number Placeholder 2"/>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8FFE0A1-9D6D-4CA7-95ED-7EC4CEEBA625}" type="slidenum">
              <a:rPr lang="ar-SA" smtClean="0"/>
              <a:pPr fontAlgn="base">
                <a:spcBef>
                  <a:spcPct val="0"/>
                </a:spcBef>
                <a:spcAft>
                  <a:spcPct val="0"/>
                </a:spcAft>
                <a:defRPr/>
              </a:pPr>
              <a:t>77</a:t>
            </a:fld>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1987">
                                            <p:txEl>
                                              <p:pRg st="2" end="2"/>
                                            </p:txEl>
                                          </p:spTgt>
                                        </p:tgtEl>
                                        <p:attrNameLst>
                                          <p:attrName>style.visibility</p:attrName>
                                        </p:attrNameLst>
                                      </p:cBhvr>
                                      <p:to>
                                        <p:strVal val="visible"/>
                                      </p:to>
                                    </p:set>
                                    <p:anim calcmode="lin" valueType="num">
                                      <p:cBhvr additive="base">
                                        <p:cTn id="7" dur="500" fill="hold"/>
                                        <p:tgtEl>
                                          <p:spTgt spid="41987">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9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1987">
                                            <p:txEl>
                                              <p:pRg st="4" end="4"/>
                                            </p:txEl>
                                          </p:spTgt>
                                        </p:tgtEl>
                                        <p:attrNameLst>
                                          <p:attrName>style.visibility</p:attrName>
                                        </p:attrNameLst>
                                      </p:cBhvr>
                                      <p:to>
                                        <p:strVal val="visible"/>
                                      </p:to>
                                    </p:set>
                                    <p:anim calcmode="lin" valueType="num">
                                      <p:cBhvr additive="base">
                                        <p:cTn id="13" dur="500" fill="hold"/>
                                        <p:tgtEl>
                                          <p:spTgt spid="41987">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987">
                                            <p:txEl>
                                              <p:pRg st="4" end="4"/>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41987">
                                            <p:txEl>
                                              <p:pRg st="5" end="5"/>
                                            </p:txEl>
                                          </p:spTgt>
                                        </p:tgtEl>
                                        <p:attrNameLst>
                                          <p:attrName>style.visibility</p:attrName>
                                        </p:attrNameLst>
                                      </p:cBhvr>
                                      <p:to>
                                        <p:strVal val="visible"/>
                                      </p:to>
                                    </p:set>
                                    <p:anim calcmode="lin" valueType="num">
                                      <p:cBhvr additive="base">
                                        <p:cTn id="17" dur="500" fill="hold"/>
                                        <p:tgtEl>
                                          <p:spTgt spid="41987">
                                            <p:txEl>
                                              <p:pRg st="5" end="5"/>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1987">
                                            <p:txEl>
                                              <p:pRg st="5" end="5"/>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1987">
                                            <p:txEl>
                                              <p:pRg st="6" end="6"/>
                                            </p:txEl>
                                          </p:spTgt>
                                        </p:tgtEl>
                                        <p:attrNameLst>
                                          <p:attrName>style.visibility</p:attrName>
                                        </p:attrNameLst>
                                      </p:cBhvr>
                                      <p:to>
                                        <p:strVal val="visible"/>
                                      </p:to>
                                    </p:set>
                                    <p:anim calcmode="lin" valueType="num">
                                      <p:cBhvr additive="base">
                                        <p:cTn id="21" dur="500" fill="hold"/>
                                        <p:tgtEl>
                                          <p:spTgt spid="41987">
                                            <p:txEl>
                                              <p:pRg st="6" end="6"/>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1987">
                                            <p:txEl>
                                              <p:pRg st="6" end="6"/>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41987">
                                            <p:txEl>
                                              <p:pRg st="7" end="7"/>
                                            </p:txEl>
                                          </p:spTgt>
                                        </p:tgtEl>
                                        <p:attrNameLst>
                                          <p:attrName>style.visibility</p:attrName>
                                        </p:attrNameLst>
                                      </p:cBhvr>
                                      <p:to>
                                        <p:strVal val="visible"/>
                                      </p:to>
                                    </p:set>
                                    <p:anim calcmode="lin" valueType="num">
                                      <p:cBhvr additive="base">
                                        <p:cTn id="25" dur="500" fill="hold"/>
                                        <p:tgtEl>
                                          <p:spTgt spid="41987">
                                            <p:txEl>
                                              <p:pRg st="7" end="7"/>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198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41987">
                                            <p:txEl>
                                              <p:pRg st="9" end="9"/>
                                            </p:txEl>
                                          </p:spTgt>
                                        </p:tgtEl>
                                        <p:attrNameLst>
                                          <p:attrName>style.visibility</p:attrName>
                                        </p:attrNameLst>
                                      </p:cBhvr>
                                      <p:to>
                                        <p:strVal val="visible"/>
                                      </p:to>
                                    </p:set>
                                    <p:anim calcmode="lin" valueType="num">
                                      <p:cBhvr additive="base">
                                        <p:cTn id="31" dur="500" fill="hold"/>
                                        <p:tgtEl>
                                          <p:spTgt spid="41987">
                                            <p:txEl>
                                              <p:pRg st="9" end="9"/>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1987">
                                            <p:txEl>
                                              <p:pRg st="9" end="9"/>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1987">
                                            <p:txEl>
                                              <p:pRg st="10" end="10"/>
                                            </p:txEl>
                                          </p:spTgt>
                                        </p:tgtEl>
                                        <p:attrNameLst>
                                          <p:attrName>style.visibility</p:attrName>
                                        </p:attrNameLst>
                                      </p:cBhvr>
                                      <p:to>
                                        <p:strVal val="visible"/>
                                      </p:to>
                                    </p:set>
                                    <p:anim calcmode="lin" valueType="num">
                                      <p:cBhvr additive="base">
                                        <p:cTn id="35" dur="500" fill="hold"/>
                                        <p:tgtEl>
                                          <p:spTgt spid="41987">
                                            <p:txEl>
                                              <p:pRg st="10" end="1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1987">
                                            <p:txEl>
                                              <p:pRg st="10" end="10"/>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41987">
                                            <p:txEl>
                                              <p:pRg st="11" end="11"/>
                                            </p:txEl>
                                          </p:spTgt>
                                        </p:tgtEl>
                                        <p:attrNameLst>
                                          <p:attrName>style.visibility</p:attrName>
                                        </p:attrNameLst>
                                      </p:cBhvr>
                                      <p:to>
                                        <p:strVal val="visible"/>
                                      </p:to>
                                    </p:set>
                                    <p:anim calcmode="lin" valueType="num">
                                      <p:cBhvr additive="base">
                                        <p:cTn id="39" dur="500" fill="hold"/>
                                        <p:tgtEl>
                                          <p:spTgt spid="41987">
                                            <p:txEl>
                                              <p:pRg st="11" end="11"/>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198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eaLnBrk="1" fontAlgn="auto" hangingPunct="1">
              <a:spcAft>
                <a:spcPts val="0"/>
              </a:spcAft>
              <a:defRPr/>
            </a:pPr>
            <a:r>
              <a:rPr lang="en-US" sz="5400" b="1" dirty="0">
                <a:solidFill>
                  <a:srgbClr val="00FFFF"/>
                </a:solidFill>
              </a:rPr>
              <a:t>ESBLs include:</a:t>
            </a:r>
          </a:p>
        </p:txBody>
      </p:sp>
      <p:sp>
        <p:nvSpPr>
          <p:cNvPr id="3" name="Content Placeholder 2"/>
          <p:cNvSpPr>
            <a:spLocks noGrp="1"/>
          </p:cNvSpPr>
          <p:nvPr>
            <p:ph sz="quarter" idx="4294967295"/>
          </p:nvPr>
        </p:nvSpPr>
        <p:spPr>
          <a:xfrm>
            <a:off x="609600" y="1600200"/>
            <a:ext cx="7924800" cy="4114800"/>
          </a:xfrm>
          <a:prstGeom prst="rect">
            <a:avLst/>
          </a:prstGeom>
        </p:spPr>
        <p:txBody>
          <a:bodyPr>
            <a:noAutofit/>
          </a:bodyPr>
          <a:lstStyle/>
          <a:p>
            <a:pPr eaLnBrk="1" fontAlgn="auto" hangingPunct="1">
              <a:defRPr/>
            </a:pPr>
            <a:r>
              <a:rPr lang="en-US" sz="2800" dirty="0"/>
              <a:t>Cephalosporin-hydrolysing mutants of TEM and SHV - the common </a:t>
            </a:r>
            <a:r>
              <a:rPr lang="en-US" sz="2800" dirty="0" smtClean="0"/>
              <a:t>plasmid-mediated penicillinases </a:t>
            </a:r>
            <a:r>
              <a:rPr lang="en-US" sz="2800" dirty="0"/>
              <a:t>of Enterobacteriaceae. Well over 100 such variants are known </a:t>
            </a:r>
          </a:p>
          <a:p>
            <a:pPr eaLnBrk="1" fontAlgn="auto" hangingPunct="1">
              <a:defRPr/>
            </a:pPr>
            <a:r>
              <a:rPr lang="en-US" sz="2800" dirty="0"/>
              <a:t>• CTX-M types. These evolved separately, at least some of them via the escape and mutation </a:t>
            </a:r>
            <a:r>
              <a:rPr lang="en-US" sz="2800" dirty="0" smtClean="0"/>
              <a:t>of chromosomal </a:t>
            </a:r>
            <a:r>
              <a:rPr lang="en-US" sz="2800" dirty="0"/>
              <a:t>β-lactamases of </a:t>
            </a:r>
            <a:r>
              <a:rPr lang="en-US" sz="2800" i="1" dirty="0"/>
              <a:t>Kluyvera </a:t>
            </a:r>
            <a:r>
              <a:rPr lang="en-US" sz="2800" dirty="0"/>
              <a:t>species. Over 30 variants are </a:t>
            </a:r>
            <a:r>
              <a:rPr lang="en-US" sz="2800" dirty="0" smtClean="0"/>
              <a:t>known  </a:t>
            </a:r>
            <a:r>
              <a:rPr lang="en-US" sz="2800" dirty="0"/>
              <a:t>Obscure types, e.g. VEB and PER, not yet of concern in the UK; also OXA (Class D) ESBLs </a:t>
            </a:r>
            <a:r>
              <a:rPr lang="en-US" sz="2800" dirty="0" smtClean="0"/>
              <a:t>from </a:t>
            </a:r>
            <a:r>
              <a:rPr lang="en-US" sz="2800" i="1" dirty="0" smtClean="0"/>
              <a:t>Pseudomonas </a:t>
            </a:r>
            <a:r>
              <a:rPr lang="en-US" sz="2800" i="1" dirty="0"/>
              <a:t>aeruginosa</a:t>
            </a:r>
            <a:r>
              <a:rPr lang="en-US" sz="2800" dirty="0"/>
              <a:t>, in Turkey.</a:t>
            </a:r>
          </a:p>
        </p:txBody>
      </p:sp>
      <p:sp>
        <p:nvSpPr>
          <p:cNvPr id="4" name="Footer Placeholder 3"/>
          <p:cNvSpPr>
            <a:spLocks noGrp="1"/>
          </p:cNvSpPr>
          <p:nvPr>
            <p:ph type="ftr" sz="quarter" idx="4294967295"/>
          </p:nvPr>
        </p:nvSpPr>
        <p:spPr>
          <a:xfrm>
            <a:off x="609600" y="6356350"/>
            <a:ext cx="2895600" cy="365125"/>
          </a:xfrm>
          <a:prstGeom prst="rect">
            <a:avLst/>
          </a:prstGeom>
        </p:spPr>
        <p:txBody>
          <a:bodyPr/>
          <a:lstStyle/>
          <a:p>
            <a:pPr>
              <a:defRPr/>
            </a:pPr>
            <a:r>
              <a:rPr lang="en-US"/>
              <a:t>Dr.T.V.Rao MD</a:t>
            </a:r>
          </a:p>
        </p:txBody>
      </p:sp>
      <p:sp>
        <p:nvSpPr>
          <p:cNvPr id="27653" name="Slide Number Placeholder 4"/>
          <p:cNvSpPr>
            <a:spLocks noGrp="1"/>
          </p:cNvSpPr>
          <p:nvPr>
            <p:ph type="sldNum" sz="quarter" idx="4294967295"/>
          </p:nvPr>
        </p:nvSpPr>
        <p:spPr bwMode="auto">
          <a:xfrm>
            <a:off x="7543800" y="6356350"/>
            <a:ext cx="990600" cy="365125"/>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C265D8E7-613D-4740-9930-FE0FAE5E67E6}" type="slidenum">
              <a:rPr lang="en-US" smtClean="0"/>
              <a:pPr fontAlgn="base">
                <a:spcBef>
                  <a:spcPct val="0"/>
                </a:spcBef>
                <a:spcAft>
                  <a:spcPct val="0"/>
                </a:spcAft>
                <a:defRPr/>
              </a:pPr>
              <a:t>78</a:t>
            </a:fld>
            <a:endParaRPr lang="en-US"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eaLnBrk="1" fontAlgn="auto" hangingPunct="1">
              <a:spcAft>
                <a:spcPts val="0"/>
              </a:spcAft>
              <a:defRPr/>
            </a:pPr>
            <a:r>
              <a:rPr lang="en-US" sz="2400" dirty="0">
                <a:solidFill>
                  <a:srgbClr val="00FFFF"/>
                </a:solidFill>
              </a:rPr>
              <a:t>They should be distinguished</a:t>
            </a:r>
            <a:br>
              <a:rPr lang="en-US" sz="2400" dirty="0">
                <a:solidFill>
                  <a:srgbClr val="00FFFF"/>
                </a:solidFill>
              </a:rPr>
            </a:br>
            <a:r>
              <a:rPr lang="en-US" sz="2400" dirty="0">
                <a:solidFill>
                  <a:srgbClr val="00FFFF"/>
                </a:solidFill>
              </a:rPr>
              <a:t>from other important modes of resistance to 2nd and 3rd generation cephalosporins, eg:</a:t>
            </a:r>
          </a:p>
        </p:txBody>
      </p:sp>
      <p:sp>
        <p:nvSpPr>
          <p:cNvPr id="5" name="Content Placeholder 4"/>
          <p:cNvSpPr>
            <a:spLocks noGrp="1"/>
          </p:cNvSpPr>
          <p:nvPr>
            <p:ph sz="quarter" idx="4294967295"/>
          </p:nvPr>
        </p:nvSpPr>
        <p:spPr>
          <a:xfrm>
            <a:off x="609600" y="1600200"/>
            <a:ext cx="7924800" cy="4114800"/>
          </a:xfrm>
          <a:prstGeom prst="rect">
            <a:avLst/>
          </a:prstGeom>
        </p:spPr>
        <p:txBody>
          <a:bodyPr>
            <a:normAutofit lnSpcReduction="10000"/>
          </a:bodyPr>
          <a:lstStyle/>
          <a:p>
            <a:pPr eaLnBrk="1" fontAlgn="auto" hangingPunct="1">
              <a:defRPr/>
            </a:pPr>
            <a:r>
              <a:rPr lang="en-US" sz="2800" dirty="0" smtClean="0"/>
              <a:t>Hyper produced </a:t>
            </a:r>
            <a:r>
              <a:rPr lang="en-US" sz="2800" dirty="0"/>
              <a:t>chromosomal AmpC </a:t>
            </a:r>
            <a:r>
              <a:rPr lang="el-GR" sz="2800" dirty="0"/>
              <a:t>β-</a:t>
            </a:r>
            <a:r>
              <a:rPr lang="en-US" sz="2800" dirty="0"/>
              <a:t>lactamases, especially in </a:t>
            </a:r>
            <a:r>
              <a:rPr lang="en-US" sz="2800" i="1" dirty="0"/>
              <a:t>Enterobacter </a:t>
            </a:r>
            <a:r>
              <a:rPr lang="en-US" sz="2800" dirty="0"/>
              <a:t>species.</a:t>
            </a:r>
          </a:p>
          <a:p>
            <a:pPr eaLnBrk="1" fontAlgn="auto" hangingPunct="1">
              <a:defRPr/>
            </a:pPr>
            <a:r>
              <a:rPr lang="en-US" sz="2800" dirty="0"/>
              <a:t>• Plasmid-mediated AmpC </a:t>
            </a:r>
            <a:r>
              <a:rPr lang="el-GR" sz="2800" dirty="0"/>
              <a:t>β-</a:t>
            </a:r>
            <a:r>
              <a:rPr lang="en-US" sz="2800" dirty="0"/>
              <a:t>lactamases, in </a:t>
            </a:r>
            <a:r>
              <a:rPr lang="en-US" sz="2800" i="1" dirty="0"/>
              <a:t>Klebsiella </a:t>
            </a:r>
            <a:r>
              <a:rPr lang="en-US" sz="2800" dirty="0"/>
              <a:t>spp. and </a:t>
            </a:r>
            <a:r>
              <a:rPr lang="en-US" sz="2800" i="1" dirty="0"/>
              <a:t>E. coli </a:t>
            </a:r>
            <a:r>
              <a:rPr lang="en-US" sz="2800" dirty="0"/>
              <a:t>(rare)</a:t>
            </a:r>
          </a:p>
          <a:p>
            <a:pPr eaLnBrk="1" fontAlgn="auto" hangingPunct="1">
              <a:defRPr/>
            </a:pPr>
            <a:r>
              <a:rPr lang="en-US" sz="2800" dirty="0"/>
              <a:t>• </a:t>
            </a:r>
            <a:r>
              <a:rPr lang="en-US" sz="2800" dirty="0" smtClean="0"/>
              <a:t>Hyper produced </a:t>
            </a:r>
            <a:r>
              <a:rPr lang="en-US" sz="2800" dirty="0"/>
              <a:t>K1 chromosomal </a:t>
            </a:r>
            <a:r>
              <a:rPr lang="el-GR" sz="2800" dirty="0"/>
              <a:t>β-</a:t>
            </a:r>
            <a:r>
              <a:rPr lang="en-US" sz="2800" dirty="0"/>
              <a:t>lactamases in </a:t>
            </a:r>
            <a:r>
              <a:rPr lang="en-US" sz="2800" i="1" dirty="0"/>
              <a:t>K. oxytoca </a:t>
            </a:r>
            <a:r>
              <a:rPr lang="en-US" sz="2800" dirty="0"/>
              <a:t>not </a:t>
            </a:r>
            <a:r>
              <a:rPr lang="en-US" sz="2800" i="1" dirty="0"/>
              <a:t>pneumoniae</a:t>
            </a:r>
            <a:r>
              <a:rPr lang="en-US" sz="2800" dirty="0"/>
              <a:t>)</a:t>
            </a:r>
          </a:p>
          <a:p>
            <a:pPr eaLnBrk="1" fontAlgn="auto" hangingPunct="1">
              <a:defRPr/>
            </a:pPr>
            <a:r>
              <a:rPr lang="en-US" sz="2800" dirty="0"/>
              <a:t>• Efflux-mediated resistance in </a:t>
            </a:r>
            <a:r>
              <a:rPr lang="en-US" sz="2800" i="1" dirty="0"/>
              <a:t>P. aeruginosa</a:t>
            </a:r>
          </a:p>
          <a:p>
            <a:pPr eaLnBrk="1" fontAlgn="auto" hangingPunct="1">
              <a:defRPr/>
            </a:pPr>
            <a:r>
              <a:rPr lang="en-US" sz="2800" dirty="0"/>
              <a:t>• Various ill-defined mechanisms in </a:t>
            </a:r>
            <a:r>
              <a:rPr lang="en-US" sz="2800" i="1" dirty="0"/>
              <a:t>Acinetobacter </a:t>
            </a:r>
            <a:r>
              <a:rPr lang="en-US" sz="2800" dirty="0"/>
              <a:t>species</a:t>
            </a:r>
            <a:r>
              <a:rPr lang="en-US" sz="2800" i="1" dirty="0"/>
              <a:t>.</a:t>
            </a:r>
            <a:endParaRPr lang="en-US" sz="2400" dirty="0"/>
          </a:p>
        </p:txBody>
      </p:sp>
      <p:sp>
        <p:nvSpPr>
          <p:cNvPr id="2" name="Footer Placeholder 1"/>
          <p:cNvSpPr>
            <a:spLocks noGrp="1"/>
          </p:cNvSpPr>
          <p:nvPr>
            <p:ph type="ftr" sz="quarter" idx="4294967295"/>
          </p:nvPr>
        </p:nvSpPr>
        <p:spPr>
          <a:xfrm>
            <a:off x="609600" y="6356350"/>
            <a:ext cx="2895600" cy="365125"/>
          </a:xfrm>
          <a:prstGeom prst="rect">
            <a:avLst/>
          </a:prstGeom>
        </p:spPr>
        <p:txBody>
          <a:bodyPr/>
          <a:lstStyle/>
          <a:p>
            <a:pPr>
              <a:defRPr/>
            </a:pPr>
            <a:r>
              <a:rPr lang="en-US"/>
              <a:t>Dr.T.V.Rao MD</a:t>
            </a:r>
          </a:p>
        </p:txBody>
      </p:sp>
      <p:sp>
        <p:nvSpPr>
          <p:cNvPr id="29701" name="Slide Number Placeholder 2"/>
          <p:cNvSpPr>
            <a:spLocks noGrp="1"/>
          </p:cNvSpPr>
          <p:nvPr>
            <p:ph type="sldNum" sz="quarter" idx="4294967295"/>
          </p:nvPr>
        </p:nvSpPr>
        <p:spPr bwMode="auto">
          <a:xfrm>
            <a:off x="7543800" y="6356350"/>
            <a:ext cx="990600" cy="365125"/>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6EDC1EDD-10B2-43E6-B3CC-3EBB041F7EF8}" type="slidenum">
              <a:rPr lang="en-US" smtClean="0"/>
              <a:pPr fontAlgn="base">
                <a:spcBef>
                  <a:spcPct val="0"/>
                </a:spcBef>
                <a:spcAft>
                  <a:spcPct val="0"/>
                </a:spcAft>
                <a:defRPr/>
              </a:pPr>
              <a:t>79</a:t>
            </a:fld>
            <a:endParaRPr 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Dilution method</a:t>
            </a:r>
            <a:endParaRPr lang="en-GB" dirty="0"/>
          </a:p>
        </p:txBody>
      </p:sp>
      <p:sp>
        <p:nvSpPr>
          <p:cNvPr id="3" name="Content Placeholder 2"/>
          <p:cNvSpPr>
            <a:spLocks noGrp="1"/>
          </p:cNvSpPr>
          <p:nvPr>
            <p:ph idx="1"/>
          </p:nvPr>
        </p:nvSpPr>
        <p:spPr>
          <a:xfrm>
            <a:off x="0" y="1124744"/>
            <a:ext cx="9144000" cy="5733256"/>
          </a:xfrm>
        </p:spPr>
        <p:txBody>
          <a:bodyPr>
            <a:normAutofit/>
          </a:bodyPr>
          <a:lstStyle/>
          <a:p>
            <a:r>
              <a:rPr lang="en-GB" dirty="0" smtClean="0"/>
              <a:t>This is for quantitative estimates of antibiotic activity. </a:t>
            </a:r>
          </a:p>
          <a:p>
            <a:r>
              <a:rPr lang="en-GB" dirty="0" smtClean="0"/>
              <a:t>Dilutions of the antibiotic may be incorporated into broth or agar medium, then inoculated with the test organism. Incubated overnight.</a:t>
            </a:r>
          </a:p>
          <a:p>
            <a:r>
              <a:rPr lang="en-GB" dirty="0" smtClean="0"/>
              <a:t>The lowest concentration that prevents growth after overnight incubation is known as the minimum inhibitory concentration (MIC) of the agent. </a:t>
            </a:r>
            <a:endParaRPr lang="en-GB" dirty="0"/>
          </a:p>
        </p:txBody>
      </p:sp>
    </p:spTree>
    <p:extLst>
      <p:ext uri="{BB962C8B-B14F-4D97-AF65-F5344CB8AC3E}">
        <p14:creationId xmlns:p14="http://schemas.microsoft.com/office/powerpoint/2010/main" val="34847479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eaLnBrk="1" fontAlgn="auto" hangingPunct="1">
              <a:spcAft>
                <a:spcPts val="0"/>
              </a:spcAft>
              <a:defRPr/>
            </a:pPr>
            <a:r>
              <a:rPr lang="en-US" sz="4800" b="1" dirty="0">
                <a:solidFill>
                  <a:srgbClr val="00FFFF"/>
                </a:solidFill>
              </a:rPr>
              <a:t>SCREENING</a:t>
            </a:r>
            <a:endParaRPr lang="en-US" sz="4800" dirty="0">
              <a:solidFill>
                <a:srgbClr val="00FFFF"/>
              </a:solidFill>
            </a:endParaRPr>
          </a:p>
        </p:txBody>
      </p:sp>
      <p:sp>
        <p:nvSpPr>
          <p:cNvPr id="6" name="Content Placeholder 5"/>
          <p:cNvSpPr>
            <a:spLocks noGrp="1"/>
          </p:cNvSpPr>
          <p:nvPr>
            <p:ph sz="quarter" idx="4294967295"/>
          </p:nvPr>
        </p:nvSpPr>
        <p:spPr>
          <a:xfrm>
            <a:off x="609600" y="1600200"/>
            <a:ext cx="7924800" cy="4114800"/>
          </a:xfrm>
          <a:prstGeom prst="rect">
            <a:avLst/>
          </a:prstGeom>
        </p:spPr>
        <p:txBody>
          <a:bodyPr>
            <a:noAutofit/>
          </a:bodyPr>
          <a:lstStyle/>
          <a:p>
            <a:pPr eaLnBrk="1" fontAlgn="auto" hangingPunct="1">
              <a:defRPr/>
            </a:pPr>
            <a:r>
              <a:rPr lang="en-US" sz="2800" dirty="0"/>
              <a:t>The ideal indicator cephalosporin is one to which all ESBLs confer resistance, even when </a:t>
            </a:r>
            <a:r>
              <a:rPr lang="en-US" sz="2800" dirty="0" smtClean="0"/>
              <a:t>their production </a:t>
            </a:r>
            <a:r>
              <a:rPr lang="en-US" sz="2800" dirty="0"/>
              <a:t>is scanty. Choice is predicated by the following general traits:</a:t>
            </a:r>
          </a:p>
          <a:p>
            <a:pPr eaLnBrk="1" fontAlgn="auto" hangingPunct="1">
              <a:defRPr/>
            </a:pPr>
            <a:r>
              <a:rPr lang="en-US" sz="2800" b="1" dirty="0">
                <a:solidFill>
                  <a:srgbClr val="FF0000"/>
                </a:solidFill>
              </a:rPr>
              <a:t>TEM and SHV ESBLs – obvious resistance to ceftazidime, variable to cefotaxime</a:t>
            </a:r>
          </a:p>
          <a:p>
            <a:pPr eaLnBrk="1" fontAlgn="auto" hangingPunct="1">
              <a:defRPr/>
            </a:pPr>
            <a:r>
              <a:rPr lang="en-US" sz="2800" b="1" dirty="0">
                <a:solidFill>
                  <a:srgbClr val="FFC000"/>
                </a:solidFill>
              </a:rPr>
              <a:t>CTX-M ESBLs – obvious resistance to cefotaxime: variable to ceftazidime</a:t>
            </a:r>
          </a:p>
          <a:p>
            <a:pPr eaLnBrk="1" fontAlgn="auto" hangingPunct="1">
              <a:defRPr/>
            </a:pPr>
            <a:r>
              <a:rPr lang="en-US" sz="2800" b="1" dirty="0">
                <a:solidFill>
                  <a:srgbClr val="92D050"/>
                </a:solidFill>
              </a:rPr>
              <a:t>All ESBLs – obvious resistance to cefpodoxime</a:t>
            </a:r>
          </a:p>
        </p:txBody>
      </p:sp>
      <p:sp>
        <p:nvSpPr>
          <p:cNvPr id="2" name="Footer Placeholder 1"/>
          <p:cNvSpPr>
            <a:spLocks noGrp="1"/>
          </p:cNvSpPr>
          <p:nvPr>
            <p:ph type="ftr" sz="quarter" idx="4294967295"/>
          </p:nvPr>
        </p:nvSpPr>
        <p:spPr>
          <a:xfrm>
            <a:off x="609600" y="6356350"/>
            <a:ext cx="2895600" cy="365125"/>
          </a:xfrm>
          <a:prstGeom prst="rect">
            <a:avLst/>
          </a:prstGeom>
        </p:spPr>
        <p:txBody>
          <a:bodyPr/>
          <a:lstStyle/>
          <a:p>
            <a:pPr>
              <a:defRPr/>
            </a:pPr>
            <a:r>
              <a:rPr lang="en-US"/>
              <a:t>Dr.T.V.Rao MD</a:t>
            </a:r>
          </a:p>
        </p:txBody>
      </p:sp>
      <p:sp>
        <p:nvSpPr>
          <p:cNvPr id="32773" name="Slide Number Placeholder 2"/>
          <p:cNvSpPr>
            <a:spLocks noGrp="1"/>
          </p:cNvSpPr>
          <p:nvPr>
            <p:ph type="sldNum" sz="quarter" idx="4294967295"/>
          </p:nvPr>
        </p:nvSpPr>
        <p:spPr bwMode="auto">
          <a:xfrm>
            <a:off x="7543800" y="6356350"/>
            <a:ext cx="990600" cy="365125"/>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DE5B9C84-0D1B-4DE9-990E-5A184220D13A}" type="slidenum">
              <a:rPr lang="en-US" smtClean="0"/>
              <a:pPr fontAlgn="base">
                <a:spcBef>
                  <a:spcPct val="0"/>
                </a:spcBef>
                <a:spcAft>
                  <a:spcPct val="0"/>
                </a:spcAft>
                <a:defRPr/>
              </a:pPr>
              <a:t>80</a:t>
            </a:fld>
            <a:endParaRPr lang="en-US"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defRPr/>
            </a:pPr>
            <a:r>
              <a:rPr lang="en-US" sz="4800" b="1" dirty="0" smtClean="0">
                <a:solidFill>
                  <a:srgbClr val="66FF33"/>
                </a:solidFill>
                <a:latin typeface="Blue Highway" pitchFamily="2" charset="0"/>
              </a:rPr>
              <a:t>What is Minimum Inhibitory concentration</a:t>
            </a:r>
            <a:endParaRPr lang="en-IN" sz="4800" b="1" dirty="0" smtClean="0">
              <a:solidFill>
                <a:srgbClr val="66FF33"/>
              </a:solidFill>
              <a:latin typeface="Blue Highway" pitchFamily="2" charset="0"/>
            </a:endParaRPr>
          </a:p>
        </p:txBody>
      </p:sp>
      <p:sp>
        <p:nvSpPr>
          <p:cNvPr id="45059" name="Rectangle 3"/>
          <p:cNvSpPr>
            <a:spLocks noGrp="1" noChangeArrowheads="1"/>
          </p:cNvSpPr>
          <p:nvPr>
            <p:ph type="body" idx="1"/>
          </p:nvPr>
        </p:nvSpPr>
        <p:spPr>
          <a:xfrm>
            <a:off x="323850" y="1125538"/>
            <a:ext cx="8362950" cy="5005387"/>
          </a:xfrm>
        </p:spPr>
        <p:txBody>
          <a:bodyPr/>
          <a:lstStyle/>
          <a:p>
            <a:pPr eaLnBrk="1" hangingPunct="1">
              <a:lnSpc>
                <a:spcPct val="90000"/>
              </a:lnSpc>
              <a:defRPr/>
            </a:pPr>
            <a:r>
              <a:rPr lang="en-IN" b="1" dirty="0" smtClean="0"/>
              <a:t>Minimum inhibitory concentration</a:t>
            </a:r>
            <a:r>
              <a:rPr lang="en-IN" dirty="0" smtClean="0"/>
              <a:t> (</a:t>
            </a:r>
            <a:r>
              <a:rPr lang="en-IN" b="1" dirty="0" smtClean="0"/>
              <a:t>MIC</a:t>
            </a:r>
            <a:r>
              <a:rPr lang="en-IN" dirty="0" smtClean="0"/>
              <a:t>), in </a:t>
            </a:r>
            <a:r>
              <a:rPr lang="en-IN" dirty="0" smtClean="0">
                <a:hlinkClick r:id="rId2" tooltip="Microbiology"/>
              </a:rPr>
              <a:t>microbiology</a:t>
            </a:r>
            <a:r>
              <a:rPr lang="en-IN" dirty="0" smtClean="0"/>
              <a:t>, is the lowest </a:t>
            </a:r>
            <a:r>
              <a:rPr lang="en-IN" dirty="0" smtClean="0">
                <a:hlinkClick r:id="rId3" tooltip="Concentration"/>
              </a:rPr>
              <a:t>concentration</a:t>
            </a:r>
            <a:r>
              <a:rPr lang="en-IN" dirty="0" smtClean="0"/>
              <a:t> of an </a:t>
            </a:r>
            <a:r>
              <a:rPr lang="en-IN" dirty="0" smtClean="0">
                <a:hlinkClick r:id="rId4" tooltip="Antimicrobial"/>
              </a:rPr>
              <a:t>antimicrobial</a:t>
            </a:r>
            <a:r>
              <a:rPr lang="en-IN" dirty="0" smtClean="0"/>
              <a:t> that will inhibit the visible </a:t>
            </a:r>
            <a:r>
              <a:rPr lang="en-IN" dirty="0" smtClean="0">
                <a:hlinkClick r:id="rId5" tooltip="Cell growth"/>
              </a:rPr>
              <a:t>growth</a:t>
            </a:r>
            <a:r>
              <a:rPr lang="en-IN" dirty="0" smtClean="0"/>
              <a:t> of a micro organism after overnight incubation. Minimum inhibitory concentrations are important in diagnostic laboratories to confirm resistance of micro organisms to an antimicrobial agent and also to monitor the activity of new antimicrobial agents.</a:t>
            </a:r>
            <a:r>
              <a:rPr lang="en-IN" dirty="0" smtClean="0">
                <a:hlinkClick r:id="rId6"/>
              </a:rPr>
              <a:t>[</a:t>
            </a:r>
            <a:r>
              <a:rPr lang="en-IN" dirty="0" smtClean="0"/>
              <a:t> </a:t>
            </a:r>
          </a:p>
          <a:p>
            <a:pPr eaLnBrk="1" hangingPunct="1">
              <a:lnSpc>
                <a:spcPct val="90000"/>
              </a:lnSpc>
              <a:defRPr/>
            </a:pPr>
            <a:r>
              <a:rPr lang="en-IN" dirty="0" err="1" smtClean="0"/>
              <a:t>pkfeglo</a:t>
            </a:r>
            <a:endParaRPr lang="en-IN" dirty="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Grp="1" noChangeArrowheads="1"/>
          </p:cNvSpPr>
          <p:nvPr>
            <p:ph type="title"/>
          </p:nvPr>
        </p:nvSpPr>
        <p:spPr/>
        <p:txBody>
          <a:bodyPr>
            <a:normAutofit fontScale="90000"/>
          </a:bodyPr>
          <a:lstStyle/>
          <a:p>
            <a:pPr eaLnBrk="1" hangingPunct="1">
              <a:defRPr/>
            </a:pPr>
            <a:r>
              <a:rPr lang="en-US" sz="3600" b="1" smtClean="0">
                <a:solidFill>
                  <a:schemeClr val="tx1"/>
                </a:solidFill>
              </a:rPr>
              <a:t>The Antibiotics are diluted to various dilution to test the minimum inhibitory concentration</a:t>
            </a:r>
            <a:endParaRPr lang="en-IN" sz="3600" b="1" smtClean="0">
              <a:solidFill>
                <a:schemeClr val="tx1"/>
              </a:solidFill>
            </a:endParaRPr>
          </a:p>
        </p:txBody>
      </p:sp>
      <p:pic>
        <p:nvPicPr>
          <p:cNvPr id="39939" name="Picture 5"/>
          <p:cNvPicPr>
            <a:picLocks noGrp="1" noChangeAspect="1" noChangeArrowheads="1"/>
          </p:cNvPicPr>
          <p:nvPr>
            <p:ph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Content Placeholder 3" descr="MIC.bmp"/>
          <p:cNvPicPr>
            <a:picLocks noGrp="1" noChangeAspect="1"/>
          </p:cNvPicPr>
          <p:nvPr>
            <p:ph idx="4294967295"/>
          </p:nvPr>
        </p:nvPicPr>
        <p:blipFill>
          <a:blip r:embed="rId3" cstate="print"/>
          <a:srcRect/>
          <a:stretch>
            <a:fillRect/>
          </a:stretch>
        </p:blipFill>
        <p:spPr bwMode="auto">
          <a:xfrm>
            <a:off x="0" y="-152400"/>
            <a:ext cx="9144000" cy="7086600"/>
          </a:xfrm>
        </p:spPr>
      </p:pic>
      <p:sp>
        <p:nvSpPr>
          <p:cNvPr id="33796" name="Slide Number Placeholder 2"/>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921775-68FA-41C8-BAC7-D43B8DC5D16E}" type="slidenum">
              <a:rPr lang="en-US" smtClean="0"/>
              <a:pPr fontAlgn="base">
                <a:spcBef>
                  <a:spcPct val="0"/>
                </a:spcBef>
                <a:spcAft>
                  <a:spcPct val="0"/>
                </a:spcAft>
                <a:defRPr/>
              </a:pPr>
              <a:t>83</a:t>
            </a:fld>
            <a:endParaRPr lang="en-US"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9" name="Rectangle 7"/>
          <p:cNvSpPr>
            <a:spLocks noGrp="1" noChangeArrowheads="1"/>
          </p:cNvSpPr>
          <p:nvPr>
            <p:ph type="title"/>
          </p:nvPr>
        </p:nvSpPr>
        <p:spPr/>
        <p:txBody>
          <a:bodyPr/>
          <a:lstStyle/>
          <a:p>
            <a:pPr eaLnBrk="1" hangingPunct="1">
              <a:defRPr/>
            </a:pPr>
            <a:r>
              <a:rPr lang="en-US" sz="4800" smtClean="0">
                <a:solidFill>
                  <a:srgbClr val="66FF33"/>
                </a:solidFill>
                <a:latin typeface="GungsuhChe" pitchFamily="49" charset="-127"/>
                <a:cs typeface="Arabic Typesetting" pitchFamily="66" charset="-78"/>
              </a:rPr>
              <a:t>What is E Test</a:t>
            </a:r>
            <a:endParaRPr lang="en-IN" sz="4800" smtClean="0">
              <a:solidFill>
                <a:srgbClr val="66FF33"/>
              </a:solidFill>
              <a:latin typeface="GungsuhChe" pitchFamily="49" charset="-127"/>
              <a:cs typeface="Arabic Typesetting" pitchFamily="66" charset="-78"/>
            </a:endParaRPr>
          </a:p>
        </p:txBody>
      </p:sp>
      <p:sp>
        <p:nvSpPr>
          <p:cNvPr id="18437" name="Rectangle 5"/>
          <p:cNvSpPr>
            <a:spLocks noGrp="1" noChangeArrowheads="1"/>
          </p:cNvSpPr>
          <p:nvPr>
            <p:ph type="body" idx="1"/>
          </p:nvPr>
        </p:nvSpPr>
        <p:spPr/>
        <p:txBody>
          <a:bodyPr/>
          <a:lstStyle/>
          <a:p>
            <a:pPr eaLnBrk="1" hangingPunct="1">
              <a:defRPr/>
            </a:pPr>
            <a:r>
              <a:rPr lang="en-IN" sz="2800" dirty="0" err="1" smtClean="0"/>
              <a:t>Etest</a:t>
            </a:r>
            <a:r>
              <a:rPr lang="en-IN" sz="2800" dirty="0" smtClean="0"/>
              <a:t> is an antimicrobial gradient technique in which 15 reference MIC dilutions of an antibiotic have been repackaged with innovative dry chemistry technology onto a plastic strip. The predefined gradient provides precise and accurate assessment of antimicrobial activity against both fastidious and non-fastidious microorganisms. </a:t>
            </a:r>
          </a:p>
          <a:p>
            <a:pPr eaLnBrk="1" hangingPunct="1">
              <a:defRPr/>
            </a:pPr>
            <a:endParaRPr lang="en-US" sz="2800" dirty="0" smtClean="0"/>
          </a:p>
          <a:p>
            <a:pPr eaLnBrk="1" hangingPunct="1">
              <a:defRPr/>
            </a:pPr>
            <a:endParaRPr lang="en-IN" sz="1400" dirty="0" smtClean="0"/>
          </a:p>
          <a:p>
            <a:pPr eaLnBrk="1" hangingPunct="1">
              <a:defRPr/>
            </a:pPr>
            <a:endParaRPr lang="en-IN" sz="1400" dirty="0" smtClean="0"/>
          </a:p>
          <a:p>
            <a:pPr eaLnBrk="1" hangingPunct="1">
              <a:defRPr/>
            </a:pPr>
            <a:r>
              <a:rPr lang="en-IN" sz="1400" dirty="0" smtClean="0"/>
              <a:t>PK </a:t>
            </a:r>
            <a:r>
              <a:rPr lang="en-IN" sz="1400" dirty="0" err="1" smtClean="0"/>
              <a:t>feglo</a:t>
            </a:r>
            <a:endParaRPr lang="en-IN" sz="1400" dirty="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2400" y="381000"/>
            <a:ext cx="8915400" cy="685800"/>
          </a:xfrm>
          <a:solidFill>
            <a:srgbClr val="990033"/>
          </a:solidFill>
        </p:spPr>
        <p:txBody>
          <a:bodyPr/>
          <a:lstStyle/>
          <a:p>
            <a:pPr algn="ctr" eaLnBrk="1" fontAlgn="auto" hangingPunct="1">
              <a:spcAft>
                <a:spcPts val="0"/>
              </a:spcAft>
              <a:defRPr/>
            </a:pPr>
            <a:r>
              <a:rPr lang="en-GB" sz="3800" b="1" dirty="0" smtClean="0"/>
              <a:t>Detection Strategy: step 1</a:t>
            </a:r>
            <a:endParaRPr lang="en-GB" sz="1900" dirty="0" smtClean="0"/>
          </a:p>
        </p:txBody>
      </p:sp>
      <p:sp>
        <p:nvSpPr>
          <p:cNvPr id="34819" name="Text Box 5"/>
          <p:cNvSpPr txBox="1">
            <a:spLocks noChangeArrowheads="1"/>
          </p:cNvSpPr>
          <p:nvPr/>
        </p:nvSpPr>
        <p:spPr bwMode="auto">
          <a:xfrm>
            <a:off x="5334000" y="6096000"/>
            <a:ext cx="3159125" cy="396875"/>
          </a:xfrm>
          <a:prstGeom prst="rect">
            <a:avLst/>
          </a:prstGeom>
          <a:noFill/>
          <a:ln w="9525">
            <a:noFill/>
            <a:miter lim="800000"/>
            <a:headEnd/>
            <a:tailEnd/>
          </a:ln>
        </p:spPr>
        <p:txBody>
          <a:bodyPr wrap="none">
            <a:spAutoFit/>
          </a:bodyPr>
          <a:lstStyle/>
          <a:p>
            <a:r>
              <a:rPr lang="en-GB" sz="2000">
                <a:solidFill>
                  <a:schemeClr val="accent1"/>
                </a:solidFill>
              </a:rPr>
              <a:t>See</a:t>
            </a:r>
            <a:r>
              <a:rPr lang="en-GB" sz="2000"/>
              <a:t> http://www.hpa.org.uk</a:t>
            </a:r>
          </a:p>
        </p:txBody>
      </p:sp>
      <p:sp>
        <p:nvSpPr>
          <p:cNvPr id="9220" name="Rectangle 6"/>
          <p:cNvSpPr>
            <a:spLocks noGrp="1" noChangeArrowheads="1"/>
          </p:cNvSpPr>
          <p:nvPr>
            <p:ph type="body" idx="4294967295"/>
          </p:nvPr>
        </p:nvSpPr>
        <p:spPr>
          <a:xfrm>
            <a:off x="228600" y="1752600"/>
            <a:ext cx="8458200" cy="2743200"/>
          </a:xfrm>
        </p:spPr>
        <p:txBody>
          <a:bodyPr/>
          <a:lstStyle/>
          <a:p>
            <a:pPr marL="374650" indent="-374650" eaLnBrk="1" fontAlgn="auto" hangingPunct="1">
              <a:defRPr/>
            </a:pPr>
            <a:r>
              <a:rPr lang="en-GB" sz="3600" dirty="0" smtClean="0"/>
              <a:t>Screen Enterobacteriaceae with :</a:t>
            </a:r>
          </a:p>
          <a:p>
            <a:pPr marL="374650" indent="-374650" eaLnBrk="1" fontAlgn="auto" hangingPunct="1">
              <a:buFontTx/>
              <a:buChar char="•"/>
              <a:defRPr/>
            </a:pPr>
            <a:r>
              <a:rPr lang="en-GB" sz="3200" dirty="0" smtClean="0"/>
              <a:t>Cefpodoxime- best general ESBL substrate</a:t>
            </a:r>
          </a:p>
          <a:p>
            <a:pPr marL="374650" indent="-374650" eaLnBrk="1" fontAlgn="auto" hangingPunct="1">
              <a:buFontTx/>
              <a:buChar char="•"/>
              <a:defRPr/>
            </a:pPr>
            <a:r>
              <a:rPr lang="en-GB" sz="3200" dirty="0" smtClean="0"/>
              <a:t>Cefotaxime &amp; ceftazidime- good substrates for CTX-M &amp; TEM/SHV, respectively</a:t>
            </a:r>
          </a:p>
        </p:txBody>
      </p:sp>
      <p:sp>
        <p:nvSpPr>
          <p:cNvPr id="28679" name="Text Box 7"/>
          <p:cNvSpPr txBox="1">
            <a:spLocks noChangeArrowheads="1"/>
          </p:cNvSpPr>
          <p:nvPr/>
        </p:nvSpPr>
        <p:spPr bwMode="auto">
          <a:xfrm>
            <a:off x="228600" y="4572000"/>
            <a:ext cx="8839200" cy="1190625"/>
          </a:xfrm>
          <a:prstGeom prst="rect">
            <a:avLst/>
          </a:prstGeom>
          <a:noFill/>
          <a:ln w="9525">
            <a:noFill/>
            <a:miter lim="800000"/>
            <a:headEnd/>
            <a:tailEnd/>
          </a:ln>
        </p:spPr>
        <p:txBody>
          <a:bodyPr>
            <a:spAutoFit/>
          </a:bodyPr>
          <a:lstStyle/>
          <a:p>
            <a:r>
              <a:rPr lang="en-GB" sz="3600">
                <a:solidFill>
                  <a:schemeClr val="accent1"/>
                </a:solidFill>
              </a:rPr>
              <a:t>Spread of CTX-M into community means screening must be wider than before</a:t>
            </a:r>
          </a:p>
        </p:txBody>
      </p:sp>
      <p:sp>
        <p:nvSpPr>
          <p:cNvPr id="34823" name="Slide Number Placeholder 2"/>
          <p:cNvSpPr>
            <a:spLocks noGrp="1"/>
          </p:cNvSpPr>
          <p:nvPr>
            <p:ph type="sldNum" sz="quarter" idx="4294967295"/>
          </p:nvPr>
        </p:nvSpPr>
        <p:spPr bwMode="auto">
          <a:xfrm>
            <a:off x="7543800" y="6356350"/>
            <a:ext cx="990600" cy="365125"/>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5035B8E9-F6E4-4F22-A6E6-42DC9808C199}" type="slidenum">
              <a:rPr lang="en-US" smtClean="0"/>
              <a:pPr fontAlgn="base">
                <a:spcBef>
                  <a:spcPct val="0"/>
                </a:spcBef>
                <a:spcAft>
                  <a:spcPct val="0"/>
                </a:spcAft>
                <a:defRPr/>
              </a:pPr>
              <a:t>85</a:t>
            </a:fld>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9"/>
                                        </p:tgtEl>
                                        <p:attrNameLst>
                                          <p:attrName>style.visibility</p:attrName>
                                        </p:attrNameLst>
                                      </p:cBhvr>
                                      <p:to>
                                        <p:strVal val="visible"/>
                                      </p:to>
                                    </p:set>
                                    <p:anim calcmode="lin" valueType="num">
                                      <p:cBhvr additive="base">
                                        <p:cTn id="7" dur="500" fill="hold"/>
                                        <p:tgtEl>
                                          <p:spTgt spid="28679"/>
                                        </p:tgtEl>
                                        <p:attrNameLst>
                                          <p:attrName>ppt_x</p:attrName>
                                        </p:attrNameLst>
                                      </p:cBhvr>
                                      <p:tavLst>
                                        <p:tav tm="0">
                                          <p:val>
                                            <p:strVal val="0-#ppt_w/2"/>
                                          </p:val>
                                        </p:tav>
                                        <p:tav tm="100000">
                                          <p:val>
                                            <p:strVal val="#ppt_x"/>
                                          </p:val>
                                        </p:tav>
                                      </p:tavLst>
                                    </p:anim>
                                    <p:anim calcmode="lin" valueType="num">
                                      <p:cBhvr additive="base">
                                        <p:cTn id="8" dur="500" fill="hold"/>
                                        <p:tgtEl>
                                          <p:spTgt spid="286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9"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eaLnBrk="1" fontAlgn="auto" hangingPunct="1">
              <a:spcAft>
                <a:spcPts val="0"/>
              </a:spcAft>
              <a:defRPr/>
            </a:pPr>
            <a:r>
              <a:rPr lang="en-US" sz="4400" b="1" dirty="0" smtClean="0">
                <a:solidFill>
                  <a:srgbClr val="00FFFF"/>
                </a:solidFill>
              </a:rPr>
              <a:t>ESBL Confirmatory Tests</a:t>
            </a:r>
          </a:p>
        </p:txBody>
      </p:sp>
      <p:sp>
        <p:nvSpPr>
          <p:cNvPr id="37891" name="Rectangle 4"/>
          <p:cNvSpPr>
            <a:spLocks noChangeArrowheads="1"/>
          </p:cNvSpPr>
          <p:nvPr/>
        </p:nvSpPr>
        <p:spPr bwMode="auto">
          <a:xfrm>
            <a:off x="76200" y="1477963"/>
            <a:ext cx="8916988" cy="579437"/>
          </a:xfrm>
          <a:prstGeom prst="rect">
            <a:avLst/>
          </a:prstGeom>
          <a:noFill/>
          <a:ln w="9525">
            <a:noFill/>
            <a:miter lim="800000"/>
            <a:headEnd/>
            <a:tailEnd/>
          </a:ln>
        </p:spPr>
        <p:txBody>
          <a:bodyPr>
            <a:spAutoFit/>
          </a:bodyPr>
          <a:lstStyle/>
          <a:p>
            <a:pPr algn="ctr">
              <a:spcBef>
                <a:spcPct val="50000"/>
              </a:spcBef>
            </a:pPr>
            <a:r>
              <a:rPr lang="en-US" sz="3200" b="1">
                <a:solidFill>
                  <a:srgbClr val="92D050"/>
                </a:solidFill>
                <a:latin typeface="Arial Narrow" pitchFamily="34" charset="0"/>
              </a:rPr>
              <a:t> Double-disk synergy (DDS) test</a:t>
            </a:r>
          </a:p>
        </p:txBody>
      </p:sp>
      <p:pic>
        <p:nvPicPr>
          <p:cNvPr id="37892" name="Picture 5" descr="cm0410042005">
            <a:hlinkClick r:id="rId2"/>
          </p:cNvPr>
          <p:cNvPicPr>
            <a:picLocks noChangeAspect="1" noChangeArrowheads="1"/>
          </p:cNvPicPr>
          <p:nvPr/>
        </p:nvPicPr>
        <p:blipFill>
          <a:blip r:embed="rId3" cstate="print"/>
          <a:srcRect l="9959" t="1515" b="65152"/>
          <a:stretch>
            <a:fillRect/>
          </a:stretch>
        </p:blipFill>
        <p:spPr bwMode="auto">
          <a:xfrm>
            <a:off x="5638800" y="2667000"/>
            <a:ext cx="3200400" cy="1676400"/>
          </a:xfrm>
          <a:prstGeom prst="rect">
            <a:avLst/>
          </a:prstGeom>
          <a:noFill/>
          <a:ln w="9525">
            <a:noFill/>
            <a:miter lim="800000"/>
            <a:headEnd/>
            <a:tailEnd/>
          </a:ln>
        </p:spPr>
      </p:pic>
      <p:sp>
        <p:nvSpPr>
          <p:cNvPr id="37893" name="Text Box 6"/>
          <p:cNvSpPr txBox="1">
            <a:spLocks noChangeArrowheads="1"/>
          </p:cNvSpPr>
          <p:nvPr/>
        </p:nvSpPr>
        <p:spPr bwMode="auto">
          <a:xfrm>
            <a:off x="152400" y="2057400"/>
            <a:ext cx="8840788" cy="4524375"/>
          </a:xfrm>
          <a:prstGeom prst="rect">
            <a:avLst/>
          </a:prstGeom>
          <a:noFill/>
          <a:ln w="9525">
            <a:noFill/>
            <a:miter lim="800000"/>
            <a:headEnd/>
            <a:tailEnd/>
          </a:ln>
        </p:spPr>
        <p:txBody>
          <a:bodyPr wrap="none">
            <a:spAutoFit/>
          </a:bodyPr>
          <a:lstStyle/>
          <a:p>
            <a:pPr>
              <a:buFontTx/>
              <a:buChar char="•"/>
            </a:pPr>
            <a:r>
              <a:rPr lang="en-US" sz="3200"/>
              <a:t> CAZ and CAZ/CA disks</a:t>
            </a:r>
          </a:p>
          <a:p>
            <a:pPr>
              <a:buFontTx/>
              <a:buChar char="•"/>
            </a:pPr>
            <a:r>
              <a:rPr lang="en-US" sz="3200"/>
              <a:t> CTX and CTX\CA disks</a:t>
            </a:r>
          </a:p>
          <a:p>
            <a:pPr>
              <a:buFontTx/>
              <a:buChar char="•"/>
            </a:pPr>
            <a:r>
              <a:rPr lang="en-US" sz="3200"/>
              <a:t> Confirmatory testing </a:t>
            </a:r>
          </a:p>
          <a:p>
            <a:r>
              <a:rPr lang="en-US" sz="3200"/>
              <a:t>  requires using both CAZ </a:t>
            </a:r>
          </a:p>
          <a:p>
            <a:r>
              <a:rPr lang="en-US" sz="3200"/>
              <a:t>  and CTX alone and with CA</a:t>
            </a:r>
          </a:p>
          <a:p>
            <a:endParaRPr lang="en-US" sz="3200"/>
          </a:p>
          <a:p>
            <a:pPr>
              <a:buFontTx/>
              <a:buChar char="•"/>
            </a:pPr>
            <a:r>
              <a:rPr lang="en-US" sz="3200"/>
              <a:t> 5 mm enhancement of the inhibition</a:t>
            </a:r>
          </a:p>
          <a:p>
            <a:r>
              <a:rPr lang="en-US" sz="3200"/>
              <a:t>  zone of antibiotic/CA combination vs antibiotic </a:t>
            </a:r>
          </a:p>
          <a:p>
            <a:r>
              <a:rPr lang="en-US" sz="3200"/>
              <a:t>  tested alone = ESBL </a:t>
            </a:r>
          </a:p>
        </p:txBody>
      </p:sp>
      <p:sp>
        <p:nvSpPr>
          <p:cNvPr id="2" name="Footer Placeholder 1"/>
          <p:cNvSpPr>
            <a:spLocks noGrp="1"/>
          </p:cNvSpPr>
          <p:nvPr>
            <p:ph type="ftr" sz="quarter" idx="4294967295"/>
          </p:nvPr>
        </p:nvSpPr>
        <p:spPr>
          <a:xfrm>
            <a:off x="609600" y="6356350"/>
            <a:ext cx="2895600" cy="365125"/>
          </a:xfrm>
          <a:prstGeom prst="rect">
            <a:avLst/>
          </a:prstGeom>
        </p:spPr>
        <p:txBody>
          <a:bodyPr/>
          <a:lstStyle/>
          <a:p>
            <a:pPr>
              <a:defRPr/>
            </a:pPr>
            <a:r>
              <a:rPr lang="en-US"/>
              <a:t>Dr.T.V.Rao MD</a:t>
            </a:r>
          </a:p>
        </p:txBody>
      </p:sp>
      <p:sp>
        <p:nvSpPr>
          <p:cNvPr id="37895" name="Slide Number Placeholder 2"/>
          <p:cNvSpPr>
            <a:spLocks noGrp="1"/>
          </p:cNvSpPr>
          <p:nvPr>
            <p:ph type="sldNum" sz="quarter" idx="4294967295"/>
          </p:nvPr>
        </p:nvSpPr>
        <p:spPr bwMode="auto">
          <a:xfrm>
            <a:off x="7543800" y="6356350"/>
            <a:ext cx="990600" cy="365125"/>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7A51D8EB-3871-4FC7-9671-80F0BBC5DE51}" type="slidenum">
              <a:rPr lang="en-US" smtClean="0"/>
              <a:pPr fontAlgn="base">
                <a:spcBef>
                  <a:spcPct val="0"/>
                </a:spcBef>
                <a:spcAft>
                  <a:spcPct val="0"/>
                </a:spcAft>
                <a:defRPr/>
              </a:pPr>
              <a:t>86</a:t>
            </a:fld>
            <a:endParaRPr lang="en-US"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dirty="0"/>
          </a:p>
        </p:txBody>
      </p:sp>
      <p:pic>
        <p:nvPicPr>
          <p:cNvPr id="47107" name="Picture 5" descr="21.bmp"/>
          <p:cNvPicPr>
            <a:picLocks noGrp="1" noChangeAspect="1"/>
          </p:cNvPicPr>
          <p:nvPr>
            <p:ph sz="quarter" idx="4294967295"/>
          </p:nvPr>
        </p:nvPicPr>
        <p:blipFill>
          <a:blip r:embed="rId2" cstate="print"/>
          <a:srcRect/>
          <a:stretch>
            <a:fillRect/>
          </a:stretch>
        </p:blipFill>
        <p:spPr bwMode="auto">
          <a:xfrm>
            <a:off x="0" y="0"/>
            <a:ext cx="9144000" cy="6934200"/>
          </a:xfrm>
          <a:prstGeom prst="rect">
            <a:avLst/>
          </a:prstGeom>
        </p:spPr>
      </p:pic>
      <p:sp>
        <p:nvSpPr>
          <p:cNvPr id="5" name="Footer Placeholder 4"/>
          <p:cNvSpPr>
            <a:spLocks noGrp="1"/>
          </p:cNvSpPr>
          <p:nvPr>
            <p:ph type="ftr" sz="quarter" idx="4294967295"/>
          </p:nvPr>
        </p:nvSpPr>
        <p:spPr>
          <a:xfrm>
            <a:off x="609600" y="6356350"/>
            <a:ext cx="2895600" cy="365125"/>
          </a:xfrm>
          <a:prstGeom prst="rect">
            <a:avLst/>
          </a:prstGeom>
        </p:spPr>
        <p:txBody>
          <a:bodyPr/>
          <a:lstStyle/>
          <a:p>
            <a:pPr>
              <a:defRPr/>
            </a:pPr>
            <a:r>
              <a:rPr lang="en-US"/>
              <a:t>Dr.T.V.Rao MD</a:t>
            </a:r>
          </a:p>
        </p:txBody>
      </p:sp>
      <p:sp>
        <p:nvSpPr>
          <p:cNvPr id="47109" name="Slide Number Placeholder 5"/>
          <p:cNvSpPr>
            <a:spLocks noGrp="1"/>
          </p:cNvSpPr>
          <p:nvPr>
            <p:ph type="sldNum" sz="quarter" idx="4294967295"/>
          </p:nvPr>
        </p:nvSpPr>
        <p:spPr bwMode="auto">
          <a:xfrm>
            <a:off x="7543800" y="6356350"/>
            <a:ext cx="990600" cy="365125"/>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DE363FC4-4585-43D2-83B7-819478191F5F}" type="slidenum">
              <a:rPr lang="en-US" smtClean="0"/>
              <a:pPr fontAlgn="base">
                <a:spcBef>
                  <a:spcPct val="0"/>
                </a:spcBef>
                <a:spcAft>
                  <a:spcPct val="0"/>
                </a:spcAft>
                <a:defRPr/>
              </a:pPr>
              <a:t>87</a:t>
            </a:fld>
            <a:endParaRPr lang="en-US"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G.jpg                                                          00011D4CG4                             B191BFFC:"/>
          <p:cNvPicPr>
            <a:picLocks noChangeAspect="1" noChangeArrowheads="1"/>
          </p:cNvPicPr>
          <p:nvPr/>
        </p:nvPicPr>
        <p:blipFill>
          <a:blip r:embed="rId2" cstate="print"/>
          <a:srcRect/>
          <a:stretch>
            <a:fillRect/>
          </a:stretch>
        </p:blipFill>
        <p:spPr bwMode="auto">
          <a:xfrm>
            <a:off x="0" y="0"/>
            <a:ext cx="9144000" cy="679132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a:t>Dr.T.V.Rao MD</a:t>
            </a:r>
          </a:p>
        </p:txBody>
      </p:sp>
      <p:sp>
        <p:nvSpPr>
          <p:cNvPr id="38916" name="Slide Number Placeholder 2"/>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50ABF8E-5B99-469E-8F5D-B222DFC0C9B3}" type="slidenum">
              <a:rPr lang="en-US" smtClean="0"/>
              <a:pPr fontAlgn="base">
                <a:spcBef>
                  <a:spcPct val="0"/>
                </a:spcBef>
                <a:spcAft>
                  <a:spcPct val="0"/>
                </a:spcAft>
                <a:defRPr/>
              </a:pPr>
              <a:t>88</a:t>
            </a:fld>
            <a:endParaRPr lang="en-US"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jpg                                                          00011D4CG4                             B191BFFC:"/>
          <p:cNvPicPr>
            <a:picLocks noChangeAspect="1" noChangeArrowheads="1"/>
          </p:cNvPicPr>
          <p:nvPr/>
        </p:nvPicPr>
        <p:blipFill>
          <a:blip r:embed="rId2" cstate="print"/>
          <a:srcRect/>
          <a:stretch>
            <a:fillRect/>
          </a:stretch>
        </p:blipFill>
        <p:spPr bwMode="auto">
          <a:xfrm>
            <a:off x="-77788" y="-63500"/>
            <a:ext cx="9221788" cy="6948488"/>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a:t>Dr.T.V.Rao MD</a:t>
            </a:r>
          </a:p>
        </p:txBody>
      </p:sp>
      <p:sp>
        <p:nvSpPr>
          <p:cNvPr id="39940" name="Slide Number Placeholder 2"/>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525D1DB-9C4E-4971-AD27-B76674BDA804}" type="slidenum">
              <a:rPr lang="en-US" smtClean="0"/>
              <a:pPr fontAlgn="base">
                <a:spcBef>
                  <a:spcPct val="0"/>
                </a:spcBef>
                <a:spcAft>
                  <a:spcPct val="0"/>
                </a:spcAft>
                <a:defRPr/>
              </a:pPr>
              <a:t>89</a:t>
            </a:fld>
            <a:endParaRPr lang="en-US"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the MIC</a:t>
            </a:r>
            <a:endParaRPr lang="en-GB" dirty="0"/>
          </a:p>
        </p:txBody>
      </p:sp>
      <p:sp>
        <p:nvSpPr>
          <p:cNvPr id="3" name="Content Placeholder 2"/>
          <p:cNvSpPr>
            <a:spLocks noGrp="1"/>
          </p:cNvSpPr>
          <p:nvPr>
            <p:ph idx="1"/>
          </p:nvPr>
        </p:nvSpPr>
        <p:spPr/>
        <p:txBody>
          <a:bodyPr/>
          <a:lstStyle/>
          <a:p>
            <a:r>
              <a:rPr lang="en-GB" dirty="0" smtClean="0"/>
              <a:t>The MIC value obtained is then compared with known concentrations of the drug obtainable in the serum and in other body fluids to assess the likely clinical response.</a:t>
            </a:r>
          </a:p>
          <a:p>
            <a:endParaRPr lang="en-GB" dirty="0"/>
          </a:p>
        </p:txBody>
      </p:sp>
    </p:spTree>
    <p:extLst>
      <p:ext uri="{BB962C8B-B14F-4D97-AF65-F5344CB8AC3E}">
        <p14:creationId xmlns:p14="http://schemas.microsoft.com/office/powerpoint/2010/main" val="23319403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026" descr="esbl_dd2"/>
          <p:cNvPicPr>
            <a:picLocks noChangeAspect="1" noChangeArrowheads="1"/>
          </p:cNvPicPr>
          <p:nvPr/>
        </p:nvPicPr>
        <p:blipFill>
          <a:blip r:embed="rId3" cstate="print"/>
          <a:srcRect/>
          <a:stretch>
            <a:fillRect/>
          </a:stretch>
        </p:blipFill>
        <p:spPr bwMode="auto">
          <a:xfrm>
            <a:off x="0" y="1677988"/>
            <a:ext cx="9045575" cy="5041900"/>
          </a:xfrm>
          <a:prstGeom prst="rect">
            <a:avLst/>
          </a:prstGeom>
          <a:noFill/>
          <a:ln w="9525">
            <a:noFill/>
            <a:miter lim="800000"/>
            <a:headEnd/>
            <a:tailEnd/>
          </a:ln>
        </p:spPr>
      </p:pic>
      <p:sp>
        <p:nvSpPr>
          <p:cNvPr id="3448835" name="Text Box 1027"/>
          <p:cNvSpPr txBox="1">
            <a:spLocks noChangeArrowheads="1"/>
          </p:cNvSpPr>
          <p:nvPr/>
        </p:nvSpPr>
        <p:spPr bwMode="auto">
          <a:xfrm>
            <a:off x="946150" y="120650"/>
            <a:ext cx="7246938" cy="1570038"/>
          </a:xfrm>
          <a:prstGeom prst="rect">
            <a:avLst/>
          </a:prstGeom>
          <a:noFill/>
          <a:ln w="9525">
            <a:noFill/>
            <a:miter lim="800000"/>
            <a:headEnd/>
            <a:tailEnd/>
          </a:ln>
          <a:effectLst/>
        </p:spPr>
        <p:txBody>
          <a:bodyPr wrap="none">
            <a:spAutoFit/>
          </a:bodyPr>
          <a:lstStyle/>
          <a:p>
            <a:pPr algn="ctr" eaLnBrk="0" fontAlgn="auto" hangingPunct="0">
              <a:spcBef>
                <a:spcPts val="0"/>
              </a:spcBef>
              <a:spcAft>
                <a:spcPts val="0"/>
              </a:spcAft>
              <a:defRPr/>
            </a:pPr>
            <a:r>
              <a:rPr lang="en-US" sz="4800" b="1" dirty="0">
                <a:solidFill>
                  <a:srgbClr val="00FFFF"/>
                </a:solidFill>
                <a:effectLst>
                  <a:outerShdw blurRad="38100" dist="38100" dir="2700000" algn="tl">
                    <a:srgbClr val="000000"/>
                  </a:outerShdw>
                </a:effectLst>
                <a:latin typeface="Arial" charset="0"/>
                <a:cs typeface="+mn-cs"/>
              </a:rPr>
              <a:t>ESBL Confirmatory Test</a:t>
            </a:r>
          </a:p>
          <a:p>
            <a:pPr algn="ctr" eaLnBrk="0" fontAlgn="auto" hangingPunct="0">
              <a:spcBef>
                <a:spcPts val="0"/>
              </a:spcBef>
              <a:spcAft>
                <a:spcPts val="0"/>
              </a:spcAft>
              <a:defRPr/>
            </a:pPr>
            <a:r>
              <a:rPr lang="en-US" sz="4800" b="1" dirty="0">
                <a:solidFill>
                  <a:srgbClr val="00FFFF"/>
                </a:solidFill>
                <a:effectLst>
                  <a:outerShdw blurRad="38100" dist="38100" dir="2700000" algn="tl">
                    <a:srgbClr val="000000"/>
                  </a:outerShdw>
                </a:effectLst>
                <a:latin typeface="Arial" charset="0"/>
                <a:cs typeface="+mn-cs"/>
              </a:rPr>
              <a:t>Positive for ESBL</a:t>
            </a:r>
          </a:p>
        </p:txBody>
      </p:sp>
      <p:sp>
        <p:nvSpPr>
          <p:cNvPr id="43012" name="Text Box 1028"/>
          <p:cNvSpPr txBox="1">
            <a:spLocks noChangeArrowheads="1"/>
          </p:cNvSpPr>
          <p:nvPr/>
        </p:nvSpPr>
        <p:spPr bwMode="auto">
          <a:xfrm>
            <a:off x="885825" y="2263775"/>
            <a:ext cx="2365375" cy="646113"/>
          </a:xfrm>
          <a:prstGeom prst="rect">
            <a:avLst/>
          </a:prstGeom>
          <a:noFill/>
          <a:ln w="9525">
            <a:noFill/>
            <a:miter lim="800000"/>
            <a:headEnd/>
            <a:tailEnd/>
          </a:ln>
        </p:spPr>
        <p:txBody>
          <a:bodyPr wrap="none">
            <a:spAutoFit/>
          </a:bodyPr>
          <a:lstStyle/>
          <a:p>
            <a:pPr algn="ctr" eaLnBrk="0" hangingPunct="0"/>
            <a:r>
              <a:rPr lang="en-US" sz="3600" b="1">
                <a:solidFill>
                  <a:srgbClr val="0000FF"/>
                </a:solidFill>
              </a:rPr>
              <a:t>Ceftaz/CA</a:t>
            </a:r>
          </a:p>
        </p:txBody>
      </p:sp>
      <p:sp>
        <p:nvSpPr>
          <p:cNvPr id="43013" name="Text Box 1029"/>
          <p:cNvSpPr txBox="1">
            <a:spLocks noChangeArrowheads="1"/>
          </p:cNvSpPr>
          <p:nvPr/>
        </p:nvSpPr>
        <p:spPr bwMode="auto">
          <a:xfrm>
            <a:off x="4711700" y="1882775"/>
            <a:ext cx="2671763" cy="646113"/>
          </a:xfrm>
          <a:prstGeom prst="rect">
            <a:avLst/>
          </a:prstGeom>
          <a:noFill/>
          <a:ln w="9525">
            <a:noFill/>
            <a:miter lim="800000"/>
            <a:headEnd/>
            <a:tailEnd/>
          </a:ln>
        </p:spPr>
        <p:txBody>
          <a:bodyPr wrap="none">
            <a:spAutoFit/>
          </a:bodyPr>
          <a:lstStyle/>
          <a:p>
            <a:pPr algn="ctr" eaLnBrk="0" hangingPunct="0"/>
            <a:r>
              <a:rPr lang="en-US" sz="3600" b="1">
                <a:solidFill>
                  <a:srgbClr val="0000FF"/>
                </a:solidFill>
              </a:rPr>
              <a:t>Cefotax/CA</a:t>
            </a:r>
          </a:p>
        </p:txBody>
      </p:sp>
      <p:sp>
        <p:nvSpPr>
          <p:cNvPr id="43014" name="Text Box 1030"/>
          <p:cNvSpPr txBox="1">
            <a:spLocks noChangeArrowheads="1"/>
          </p:cNvSpPr>
          <p:nvPr/>
        </p:nvSpPr>
        <p:spPr bwMode="auto">
          <a:xfrm>
            <a:off x="2773363" y="3787775"/>
            <a:ext cx="1570037" cy="646113"/>
          </a:xfrm>
          <a:prstGeom prst="rect">
            <a:avLst/>
          </a:prstGeom>
          <a:noFill/>
          <a:ln w="9525">
            <a:noFill/>
            <a:miter lim="800000"/>
            <a:headEnd/>
            <a:tailEnd/>
          </a:ln>
        </p:spPr>
        <p:txBody>
          <a:bodyPr wrap="none">
            <a:spAutoFit/>
          </a:bodyPr>
          <a:lstStyle/>
          <a:p>
            <a:pPr algn="ctr" eaLnBrk="0" hangingPunct="0"/>
            <a:r>
              <a:rPr lang="en-US" sz="3600" b="1">
                <a:solidFill>
                  <a:srgbClr val="0000FF"/>
                </a:solidFill>
              </a:rPr>
              <a:t>Ceftaz</a:t>
            </a:r>
          </a:p>
        </p:txBody>
      </p:sp>
      <p:sp>
        <p:nvSpPr>
          <p:cNvPr id="43015" name="Text Box 1031"/>
          <p:cNvSpPr txBox="1">
            <a:spLocks noChangeArrowheads="1"/>
          </p:cNvSpPr>
          <p:nvPr/>
        </p:nvSpPr>
        <p:spPr bwMode="auto">
          <a:xfrm>
            <a:off x="5292725" y="3787775"/>
            <a:ext cx="1876425" cy="646113"/>
          </a:xfrm>
          <a:prstGeom prst="rect">
            <a:avLst/>
          </a:prstGeom>
          <a:noFill/>
          <a:ln w="9525">
            <a:noFill/>
            <a:miter lim="800000"/>
            <a:headEnd/>
            <a:tailEnd/>
          </a:ln>
        </p:spPr>
        <p:txBody>
          <a:bodyPr wrap="none">
            <a:spAutoFit/>
          </a:bodyPr>
          <a:lstStyle/>
          <a:p>
            <a:pPr algn="ctr" eaLnBrk="0" hangingPunct="0"/>
            <a:r>
              <a:rPr lang="en-US" sz="3600" b="1">
                <a:solidFill>
                  <a:srgbClr val="0000FF"/>
                </a:solidFill>
              </a:rPr>
              <a:t>Cefotax</a:t>
            </a:r>
          </a:p>
        </p:txBody>
      </p:sp>
      <p:sp>
        <p:nvSpPr>
          <p:cNvPr id="3448840" name="Text Box 1032"/>
          <p:cNvSpPr txBox="1">
            <a:spLocks noChangeArrowheads="1"/>
          </p:cNvSpPr>
          <p:nvPr/>
        </p:nvSpPr>
        <p:spPr bwMode="auto">
          <a:xfrm>
            <a:off x="8704263" y="6400800"/>
            <a:ext cx="439737" cy="366713"/>
          </a:xfrm>
          <a:prstGeom prst="rect">
            <a:avLst/>
          </a:prstGeom>
          <a:noFill/>
          <a:ln w="9525">
            <a:noFill/>
            <a:miter lim="800000"/>
            <a:headEnd/>
            <a:tailEnd/>
          </a:ln>
          <a:effectLst/>
        </p:spPr>
        <p:txBody>
          <a:bodyPr>
            <a:spAutoFit/>
          </a:bodyPr>
          <a:lstStyle/>
          <a:p>
            <a:pPr algn="ctr" eaLnBrk="0" fontAlgn="auto" hangingPunct="0">
              <a:spcBef>
                <a:spcPct val="50000"/>
              </a:spcBef>
              <a:spcAft>
                <a:spcPts val="0"/>
              </a:spcAft>
              <a:defRPr/>
            </a:pPr>
            <a:fld id="{57D03FF4-3C78-4997-951F-AC8591D4BEB8}" type="slidenum">
              <a:rPr lang="ar-SA" b="1">
                <a:solidFill>
                  <a:srgbClr val="FFFF00"/>
                </a:solidFill>
                <a:effectLst>
                  <a:outerShdw blurRad="38100" dist="38100" dir="2700000" algn="tl">
                    <a:srgbClr val="000000"/>
                  </a:outerShdw>
                </a:effectLst>
                <a:latin typeface="Arial" charset="0"/>
                <a:cs typeface="+mn-cs"/>
              </a:rPr>
              <a:pPr algn="ctr" eaLnBrk="0" fontAlgn="auto" hangingPunct="0">
                <a:spcBef>
                  <a:spcPct val="50000"/>
                </a:spcBef>
                <a:spcAft>
                  <a:spcPts val="0"/>
                </a:spcAft>
                <a:defRPr/>
              </a:pPr>
              <a:t>90</a:t>
            </a:fld>
            <a:endParaRPr lang="en-US" b="1" dirty="0">
              <a:solidFill>
                <a:srgbClr val="FFFF00"/>
              </a:solidFill>
              <a:effectLst>
                <a:outerShdw blurRad="38100" dist="38100" dir="2700000" algn="tl">
                  <a:srgbClr val="000000"/>
                </a:outerShdw>
              </a:effectLst>
              <a:latin typeface="Arial" charset="0"/>
              <a:cs typeface="+mn-cs"/>
            </a:endParaRPr>
          </a:p>
        </p:txBody>
      </p:sp>
      <p:sp>
        <p:nvSpPr>
          <p:cNvPr id="2" name="Footer Placeholder 1"/>
          <p:cNvSpPr>
            <a:spLocks noGrp="1"/>
          </p:cNvSpPr>
          <p:nvPr>
            <p:ph type="ftr" sz="quarter" idx="11"/>
          </p:nvPr>
        </p:nvSpPr>
        <p:spPr/>
        <p:txBody>
          <a:bodyPr/>
          <a:lstStyle/>
          <a:p>
            <a:pPr>
              <a:defRPr/>
            </a:pPr>
            <a:r>
              <a:rPr lang="en-US"/>
              <a:t>Dr.T.V.Rao MD</a:t>
            </a:r>
          </a:p>
        </p:txBody>
      </p:sp>
      <p:sp>
        <p:nvSpPr>
          <p:cNvPr id="43018" name="Slide Number Placeholder 2"/>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2A9369-49DD-49F2-9FE9-523508B679A5}" type="slidenum">
              <a:rPr lang="en-US" smtClean="0"/>
              <a:pPr fontAlgn="base">
                <a:spcBef>
                  <a:spcPct val="0"/>
                </a:spcBef>
                <a:spcAft>
                  <a:spcPct val="0"/>
                </a:spcAft>
                <a:defRPr/>
              </a:pPr>
              <a:t>90</a:t>
            </a:fld>
            <a:endParaRPr lang="en-US"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4294967295"/>
          </p:nvPr>
        </p:nvSpPr>
        <p:spPr bwMode="auto">
          <a:xfrm>
            <a:off x="7543800" y="6356350"/>
            <a:ext cx="990600" cy="365125"/>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57D80820-A14B-4DB9-9572-AEA134CA8E36}" type="slidenum">
              <a:rPr lang="ar-SA" smtClean="0"/>
              <a:pPr fontAlgn="base">
                <a:spcBef>
                  <a:spcPct val="0"/>
                </a:spcBef>
                <a:spcAft>
                  <a:spcPct val="0"/>
                </a:spcAft>
                <a:defRPr/>
              </a:pPr>
              <a:t>91</a:t>
            </a:fld>
            <a:endParaRPr lang="en-US" smtClean="0"/>
          </a:p>
        </p:txBody>
      </p:sp>
      <p:sp>
        <p:nvSpPr>
          <p:cNvPr id="4213762" name="Rectangle 2"/>
          <p:cNvSpPr>
            <a:spLocks noGrp="1" noChangeArrowheads="1"/>
          </p:cNvSpPr>
          <p:nvPr>
            <p:ph type="title"/>
          </p:nvPr>
        </p:nvSpPr>
        <p:spPr>
          <a:xfrm>
            <a:off x="677863" y="609600"/>
            <a:ext cx="7772400" cy="1143000"/>
          </a:xfrm>
        </p:spPr>
        <p:txBody>
          <a:bodyPr/>
          <a:lstStyle/>
          <a:p>
            <a:pPr algn="ctr" eaLnBrk="1" fontAlgn="auto" hangingPunct="1">
              <a:spcAft>
                <a:spcPts val="0"/>
              </a:spcAft>
              <a:defRPr/>
            </a:pPr>
            <a:r>
              <a:rPr lang="en-US" sz="3200" b="1" dirty="0" smtClean="0">
                <a:solidFill>
                  <a:srgbClr val="00FFFF"/>
                </a:solidFill>
              </a:rPr>
              <a:t>ESBL Confirmatory Test Negative for </a:t>
            </a:r>
            <a:r>
              <a:rPr lang="en-US" sz="3600" b="1" dirty="0" smtClean="0">
                <a:solidFill>
                  <a:srgbClr val="FF0000"/>
                </a:solidFill>
              </a:rPr>
              <a:t>ESBL </a:t>
            </a:r>
            <a:r>
              <a:rPr lang="en-US" sz="3200" b="1" dirty="0" smtClean="0">
                <a:solidFill>
                  <a:srgbClr val="FFFF00"/>
                </a:solidFill>
              </a:rPr>
              <a:t/>
            </a:r>
            <a:br>
              <a:rPr lang="en-US" sz="3200" b="1" dirty="0" smtClean="0">
                <a:solidFill>
                  <a:srgbClr val="FFFF00"/>
                </a:solidFill>
              </a:rPr>
            </a:br>
            <a:endParaRPr lang="en-US" sz="3200" b="1" dirty="0" smtClean="0">
              <a:solidFill>
                <a:srgbClr val="FFFF00"/>
              </a:solidFill>
            </a:endParaRPr>
          </a:p>
        </p:txBody>
      </p:sp>
      <p:pic>
        <p:nvPicPr>
          <p:cNvPr id="44036" name="Picture 3" descr="P0000547"/>
          <p:cNvPicPr>
            <a:picLocks noChangeAspect="1" noChangeArrowheads="1"/>
          </p:cNvPicPr>
          <p:nvPr/>
        </p:nvPicPr>
        <p:blipFill>
          <a:blip r:embed="rId3" cstate="print"/>
          <a:srcRect/>
          <a:stretch>
            <a:fillRect/>
          </a:stretch>
        </p:blipFill>
        <p:spPr bwMode="auto">
          <a:xfrm>
            <a:off x="0" y="1811338"/>
            <a:ext cx="9144000" cy="5046662"/>
          </a:xfrm>
          <a:prstGeom prst="rect">
            <a:avLst/>
          </a:prstGeom>
          <a:noFill/>
          <a:ln w="9525">
            <a:noFill/>
            <a:miter lim="800000"/>
            <a:headEnd/>
            <a:tailEnd/>
          </a:ln>
        </p:spPr>
      </p:pic>
      <p:sp>
        <p:nvSpPr>
          <p:cNvPr id="44037" name="Text Box 4"/>
          <p:cNvSpPr txBox="1">
            <a:spLocks noChangeArrowheads="1"/>
          </p:cNvSpPr>
          <p:nvPr/>
        </p:nvSpPr>
        <p:spPr bwMode="auto">
          <a:xfrm>
            <a:off x="885825" y="2182813"/>
            <a:ext cx="2365375" cy="646112"/>
          </a:xfrm>
          <a:prstGeom prst="rect">
            <a:avLst/>
          </a:prstGeom>
          <a:noFill/>
          <a:ln w="9525">
            <a:noFill/>
            <a:miter lim="800000"/>
            <a:headEnd/>
            <a:tailEnd/>
          </a:ln>
        </p:spPr>
        <p:txBody>
          <a:bodyPr wrap="none">
            <a:spAutoFit/>
          </a:bodyPr>
          <a:lstStyle/>
          <a:p>
            <a:pPr algn="ctr" eaLnBrk="0" hangingPunct="0"/>
            <a:r>
              <a:rPr lang="en-US" sz="3600" b="1">
                <a:solidFill>
                  <a:srgbClr val="0000FF"/>
                </a:solidFill>
              </a:rPr>
              <a:t>Ceftaz/CA</a:t>
            </a:r>
          </a:p>
        </p:txBody>
      </p:sp>
      <p:sp>
        <p:nvSpPr>
          <p:cNvPr id="44038" name="Text Box 5"/>
          <p:cNvSpPr txBox="1">
            <a:spLocks noChangeArrowheads="1"/>
          </p:cNvSpPr>
          <p:nvPr/>
        </p:nvSpPr>
        <p:spPr bwMode="auto">
          <a:xfrm>
            <a:off x="5192713" y="2182813"/>
            <a:ext cx="3468687" cy="646112"/>
          </a:xfrm>
          <a:prstGeom prst="rect">
            <a:avLst/>
          </a:prstGeom>
          <a:noFill/>
          <a:ln w="9525">
            <a:noFill/>
            <a:miter lim="800000"/>
            <a:headEnd/>
            <a:tailEnd/>
          </a:ln>
        </p:spPr>
        <p:txBody>
          <a:bodyPr wrap="none">
            <a:spAutoFit/>
          </a:bodyPr>
          <a:lstStyle/>
          <a:p>
            <a:pPr algn="ctr" eaLnBrk="0" hangingPunct="0"/>
            <a:r>
              <a:rPr lang="en-US" sz="3600" b="1">
                <a:solidFill>
                  <a:srgbClr val="0000FF"/>
                </a:solidFill>
              </a:rPr>
              <a:t>Cefotaxime/CA</a:t>
            </a:r>
          </a:p>
        </p:txBody>
      </p:sp>
      <p:sp>
        <p:nvSpPr>
          <p:cNvPr id="44039" name="Text Box 6"/>
          <p:cNvSpPr txBox="1">
            <a:spLocks noChangeArrowheads="1"/>
          </p:cNvSpPr>
          <p:nvPr/>
        </p:nvSpPr>
        <p:spPr bwMode="auto">
          <a:xfrm>
            <a:off x="2395538" y="3706813"/>
            <a:ext cx="1570037" cy="646112"/>
          </a:xfrm>
          <a:prstGeom prst="rect">
            <a:avLst/>
          </a:prstGeom>
          <a:noFill/>
          <a:ln w="9525">
            <a:noFill/>
            <a:miter lim="800000"/>
            <a:headEnd/>
            <a:tailEnd/>
          </a:ln>
        </p:spPr>
        <p:txBody>
          <a:bodyPr wrap="none">
            <a:spAutoFit/>
          </a:bodyPr>
          <a:lstStyle/>
          <a:p>
            <a:pPr algn="ctr" eaLnBrk="0" hangingPunct="0"/>
            <a:r>
              <a:rPr lang="en-US" sz="3600" b="1">
                <a:solidFill>
                  <a:srgbClr val="0000FF"/>
                </a:solidFill>
              </a:rPr>
              <a:t>Ceftaz</a:t>
            </a:r>
          </a:p>
        </p:txBody>
      </p:sp>
      <p:sp>
        <p:nvSpPr>
          <p:cNvPr id="44040" name="Text Box 7"/>
          <p:cNvSpPr txBox="1">
            <a:spLocks noChangeArrowheads="1"/>
          </p:cNvSpPr>
          <p:nvPr/>
        </p:nvSpPr>
        <p:spPr bwMode="auto">
          <a:xfrm>
            <a:off x="4913313" y="3706813"/>
            <a:ext cx="1878012" cy="646112"/>
          </a:xfrm>
          <a:prstGeom prst="rect">
            <a:avLst/>
          </a:prstGeom>
          <a:noFill/>
          <a:ln w="9525">
            <a:noFill/>
            <a:miter lim="800000"/>
            <a:headEnd/>
            <a:tailEnd/>
          </a:ln>
        </p:spPr>
        <p:txBody>
          <a:bodyPr wrap="none">
            <a:spAutoFit/>
          </a:bodyPr>
          <a:lstStyle/>
          <a:p>
            <a:pPr algn="ctr" eaLnBrk="0" hangingPunct="0"/>
            <a:r>
              <a:rPr lang="en-US" sz="3600" b="1">
                <a:solidFill>
                  <a:srgbClr val="0000FF"/>
                </a:solidFill>
              </a:rPr>
              <a:t>Cefotax</a:t>
            </a:r>
          </a:p>
        </p:txBody>
      </p:sp>
      <p:sp>
        <p:nvSpPr>
          <p:cNvPr id="4213768" name="Text Box 8"/>
          <p:cNvSpPr txBox="1">
            <a:spLocks noGrp="1" noChangeArrowheads="1"/>
          </p:cNvSpPr>
          <p:nvPr>
            <p:ph type="body" idx="4294967295"/>
          </p:nvPr>
        </p:nvSpPr>
        <p:spPr>
          <a:xfrm>
            <a:off x="685800" y="2344738"/>
            <a:ext cx="7772400" cy="4114800"/>
          </a:xfrm>
        </p:spPr>
        <p:txBody>
          <a:bodyPr/>
          <a:lstStyle/>
          <a:p>
            <a:pPr algn="ctr" eaLnBrk="1" fontAlgn="auto" hangingPunct="1">
              <a:spcBef>
                <a:spcPct val="0"/>
              </a:spcBef>
              <a:buClrTx/>
              <a:buFontTx/>
              <a:buNone/>
              <a:defRPr/>
            </a:pPr>
            <a:endParaRPr lang="en-US" sz="4400" dirty="0" smtClean="0">
              <a:solidFill>
                <a:srgbClr val="FFFF00"/>
              </a:solidFill>
            </a:endParaRPr>
          </a:p>
          <a:p>
            <a:pPr algn="ctr" eaLnBrk="1" fontAlgn="auto" hangingPunct="1">
              <a:spcBef>
                <a:spcPct val="0"/>
              </a:spcBef>
              <a:buClrTx/>
              <a:buFontTx/>
              <a:buNone/>
              <a:defRPr/>
            </a:pPr>
            <a:endParaRPr lang="en-US" sz="4400" dirty="0" smtClean="0">
              <a:solidFill>
                <a:srgbClr val="FFFF00"/>
              </a:solidFill>
            </a:endParaRPr>
          </a:p>
        </p:txBody>
      </p:sp>
      <p:sp>
        <p:nvSpPr>
          <p:cNvPr id="4213769" name="Text Box 9"/>
          <p:cNvSpPr txBox="1">
            <a:spLocks noChangeArrowheads="1"/>
          </p:cNvSpPr>
          <p:nvPr/>
        </p:nvSpPr>
        <p:spPr bwMode="auto">
          <a:xfrm>
            <a:off x="8704263" y="6400800"/>
            <a:ext cx="439737" cy="366713"/>
          </a:xfrm>
          <a:prstGeom prst="rect">
            <a:avLst/>
          </a:prstGeom>
          <a:noFill/>
          <a:ln w="9525">
            <a:noFill/>
            <a:miter lim="800000"/>
            <a:headEnd/>
            <a:tailEnd/>
          </a:ln>
          <a:effectLst/>
        </p:spPr>
        <p:txBody>
          <a:bodyPr>
            <a:spAutoFit/>
          </a:bodyPr>
          <a:lstStyle/>
          <a:p>
            <a:pPr algn="ctr" eaLnBrk="0" fontAlgn="auto" hangingPunct="0">
              <a:spcBef>
                <a:spcPct val="50000"/>
              </a:spcBef>
              <a:spcAft>
                <a:spcPts val="0"/>
              </a:spcAft>
              <a:defRPr/>
            </a:pPr>
            <a:fld id="{05D3F1A3-0125-4297-8042-304A5BBE6FB7}" type="slidenum">
              <a:rPr lang="ar-SA" b="1">
                <a:solidFill>
                  <a:srgbClr val="FFFF00"/>
                </a:solidFill>
                <a:effectLst>
                  <a:outerShdw blurRad="38100" dist="38100" dir="2700000" algn="tl">
                    <a:srgbClr val="000000"/>
                  </a:outerShdw>
                </a:effectLst>
                <a:latin typeface="Arial" charset="0"/>
                <a:cs typeface="+mn-cs"/>
              </a:rPr>
              <a:pPr algn="ctr" eaLnBrk="0" fontAlgn="auto" hangingPunct="0">
                <a:spcBef>
                  <a:spcPct val="50000"/>
                </a:spcBef>
                <a:spcAft>
                  <a:spcPts val="0"/>
                </a:spcAft>
                <a:defRPr/>
              </a:pPr>
              <a:t>91</a:t>
            </a:fld>
            <a:endParaRPr lang="en-US" b="1" dirty="0">
              <a:solidFill>
                <a:srgbClr val="FFFF00"/>
              </a:solidFill>
              <a:effectLst>
                <a:outerShdw blurRad="38100" dist="38100" dir="2700000" algn="tl">
                  <a:srgbClr val="000000"/>
                </a:outerShdw>
              </a:effectLst>
              <a:latin typeface="Arial" charset="0"/>
              <a:cs typeface="+mn-cs"/>
            </a:endParaRPr>
          </a:p>
        </p:txBody>
      </p:sp>
      <p:sp>
        <p:nvSpPr>
          <p:cNvPr id="2" name="Footer Placeholder 1"/>
          <p:cNvSpPr>
            <a:spLocks noGrp="1"/>
          </p:cNvSpPr>
          <p:nvPr>
            <p:ph type="ftr" sz="quarter" idx="4294967295"/>
          </p:nvPr>
        </p:nvSpPr>
        <p:spPr>
          <a:xfrm>
            <a:off x="609600" y="6356350"/>
            <a:ext cx="2895600" cy="365125"/>
          </a:xfrm>
          <a:prstGeom prst="rect">
            <a:avLst/>
          </a:prstGeom>
        </p:spPr>
        <p:txBody>
          <a:bodyPr/>
          <a:lstStyle/>
          <a:p>
            <a:pPr>
              <a:defRPr/>
            </a:pPr>
            <a:r>
              <a:rPr lang="en-US"/>
              <a:t>Dr.T.V.Rao MD</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9" name="Rectangle 7"/>
          <p:cNvSpPr>
            <a:spLocks noGrp="1" noChangeArrowheads="1"/>
          </p:cNvSpPr>
          <p:nvPr>
            <p:ph type="title"/>
          </p:nvPr>
        </p:nvSpPr>
        <p:spPr/>
        <p:txBody>
          <a:bodyPr/>
          <a:lstStyle/>
          <a:p>
            <a:pPr eaLnBrk="1" hangingPunct="1">
              <a:defRPr/>
            </a:pPr>
            <a:r>
              <a:rPr lang="en-US" sz="4800" smtClean="0">
                <a:solidFill>
                  <a:srgbClr val="66FF33"/>
                </a:solidFill>
                <a:latin typeface="GungsuhChe" pitchFamily="49" charset="-127"/>
                <a:cs typeface="Arabic Typesetting" pitchFamily="66" charset="-78"/>
              </a:rPr>
              <a:t>What is E Test</a:t>
            </a:r>
            <a:endParaRPr lang="en-IN" sz="4800" smtClean="0">
              <a:solidFill>
                <a:srgbClr val="66FF33"/>
              </a:solidFill>
              <a:latin typeface="GungsuhChe" pitchFamily="49" charset="-127"/>
              <a:cs typeface="Arabic Typesetting" pitchFamily="66" charset="-78"/>
            </a:endParaRPr>
          </a:p>
        </p:txBody>
      </p:sp>
      <p:sp>
        <p:nvSpPr>
          <p:cNvPr id="18437" name="Rectangle 5"/>
          <p:cNvSpPr>
            <a:spLocks noGrp="1" noChangeArrowheads="1"/>
          </p:cNvSpPr>
          <p:nvPr>
            <p:ph type="body" idx="1"/>
          </p:nvPr>
        </p:nvSpPr>
        <p:spPr/>
        <p:txBody>
          <a:bodyPr/>
          <a:lstStyle/>
          <a:p>
            <a:pPr eaLnBrk="1" hangingPunct="1">
              <a:defRPr/>
            </a:pPr>
            <a:r>
              <a:rPr lang="en-IN" sz="2800" dirty="0" err="1" smtClean="0"/>
              <a:t>Etest</a:t>
            </a:r>
            <a:r>
              <a:rPr lang="en-IN" sz="2800" dirty="0" smtClean="0"/>
              <a:t> is an antimicrobial gradient technique in which 15 reference MIC dilutions of an antibiotic have been repackaged with innovative dry chemistry technology onto a plastic strip. The predefined gradient provides precise and accurate assessment of antimicrobial activity against both fastidious and non-fastidious microorganisms. </a:t>
            </a:r>
          </a:p>
          <a:p>
            <a:pPr eaLnBrk="1" hangingPunct="1">
              <a:defRPr/>
            </a:pPr>
            <a:endParaRPr lang="en-US" sz="2800" dirty="0" smtClean="0"/>
          </a:p>
          <a:p>
            <a:pPr eaLnBrk="1" hangingPunct="1">
              <a:defRPr/>
            </a:pPr>
            <a:endParaRPr lang="en-IN" sz="1400" dirty="0" smtClean="0"/>
          </a:p>
          <a:p>
            <a:pPr eaLnBrk="1" hangingPunct="1">
              <a:defRPr/>
            </a:pPr>
            <a:endParaRPr lang="en-IN" sz="1400" dirty="0" smtClean="0"/>
          </a:p>
          <a:p>
            <a:pPr eaLnBrk="1" hangingPunct="1">
              <a:defRPr/>
            </a:pPr>
            <a:r>
              <a:rPr lang="en-IN" sz="1400" dirty="0" smtClean="0"/>
              <a:t>PK </a:t>
            </a:r>
            <a:r>
              <a:rPr lang="en-IN" sz="1400" dirty="0" err="1" smtClean="0"/>
              <a:t>feglo</a:t>
            </a:r>
            <a:endParaRPr lang="en-IN" sz="1400" dirty="0"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dirty="0"/>
          </a:p>
        </p:txBody>
      </p:sp>
      <p:pic>
        <p:nvPicPr>
          <p:cNvPr id="48131" name="Picture 6" descr="23.bmp"/>
          <p:cNvPicPr>
            <a:picLocks noGrp="1" noChangeAspect="1"/>
          </p:cNvPicPr>
          <p:nvPr>
            <p:ph sz="quarter" idx="4294967295"/>
          </p:nvPr>
        </p:nvPicPr>
        <p:blipFill>
          <a:blip r:embed="rId2" cstate="print"/>
          <a:srcRect/>
          <a:stretch>
            <a:fillRect/>
          </a:stretch>
        </p:blipFill>
        <p:spPr bwMode="auto">
          <a:xfrm>
            <a:off x="0" y="0"/>
            <a:ext cx="9144000" cy="7010400"/>
          </a:xfrm>
          <a:prstGeom prst="rect">
            <a:avLst/>
          </a:prstGeom>
        </p:spPr>
      </p:pic>
      <p:sp>
        <p:nvSpPr>
          <p:cNvPr id="5" name="Footer Placeholder 4"/>
          <p:cNvSpPr>
            <a:spLocks noGrp="1"/>
          </p:cNvSpPr>
          <p:nvPr>
            <p:ph type="ftr" sz="quarter" idx="4294967295"/>
          </p:nvPr>
        </p:nvSpPr>
        <p:spPr>
          <a:xfrm>
            <a:off x="609600" y="6356350"/>
            <a:ext cx="2895600" cy="365125"/>
          </a:xfrm>
          <a:prstGeom prst="rect">
            <a:avLst/>
          </a:prstGeom>
        </p:spPr>
        <p:txBody>
          <a:bodyPr/>
          <a:lstStyle/>
          <a:p>
            <a:pPr>
              <a:defRPr/>
            </a:pPr>
            <a:r>
              <a:rPr lang="en-US"/>
              <a:t>Dr.T.V.Rao MD</a:t>
            </a:r>
          </a:p>
        </p:txBody>
      </p:sp>
      <p:sp>
        <p:nvSpPr>
          <p:cNvPr id="48133" name="Slide Number Placeholder 5"/>
          <p:cNvSpPr>
            <a:spLocks noGrp="1"/>
          </p:cNvSpPr>
          <p:nvPr>
            <p:ph type="sldNum" sz="quarter" idx="4294967295"/>
          </p:nvPr>
        </p:nvSpPr>
        <p:spPr bwMode="auto">
          <a:xfrm>
            <a:off x="7543800" y="6356350"/>
            <a:ext cx="990600" cy="365125"/>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3A3D5659-1FEA-4DC6-B4AC-A490DB349123}" type="slidenum">
              <a:rPr lang="en-US" smtClean="0"/>
              <a:pPr fontAlgn="base">
                <a:spcBef>
                  <a:spcPct val="0"/>
                </a:spcBef>
                <a:spcAft>
                  <a:spcPct val="0"/>
                </a:spcAft>
                <a:defRPr/>
              </a:pPr>
              <a:t>93</a:t>
            </a:fld>
            <a:endParaRPr lang="en-US"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26"/>
          <p:cNvGrpSpPr>
            <a:grpSpLocks/>
          </p:cNvGrpSpPr>
          <p:nvPr/>
        </p:nvGrpSpPr>
        <p:grpSpPr bwMode="auto">
          <a:xfrm>
            <a:off x="3429000" y="1287463"/>
            <a:ext cx="5181600" cy="5105400"/>
            <a:chOff x="1065" y="334"/>
            <a:chExt cx="3629" cy="3652"/>
          </a:xfrm>
        </p:grpSpPr>
        <p:sp>
          <p:nvSpPr>
            <p:cNvPr id="56328" name="Oval 1027"/>
            <p:cNvSpPr>
              <a:spLocks noChangeArrowheads="1"/>
            </p:cNvSpPr>
            <p:nvPr/>
          </p:nvSpPr>
          <p:spPr bwMode="auto">
            <a:xfrm>
              <a:off x="1237" y="504"/>
              <a:ext cx="3455" cy="3455"/>
            </a:xfrm>
            <a:prstGeom prst="ellipse">
              <a:avLst/>
            </a:prstGeom>
            <a:solidFill>
              <a:schemeClr val="bg2"/>
            </a:solidFill>
            <a:ln w="9525">
              <a:noFill/>
              <a:round/>
              <a:headEnd/>
              <a:tailEnd/>
            </a:ln>
          </p:spPr>
          <p:txBody>
            <a:bodyPr wrap="none" anchor="ctr"/>
            <a:lstStyle/>
            <a:p>
              <a:endParaRPr lang="en-IN">
                <a:latin typeface="Arial Narrow" pitchFamily="34" charset="0"/>
              </a:endParaRPr>
            </a:p>
          </p:txBody>
        </p:sp>
        <p:pic>
          <p:nvPicPr>
            <p:cNvPr id="13319" name="Picture 1028" descr="5                                                              000290B9Jon G4                         B191BFFC:"/>
            <p:cNvPicPr>
              <a:picLocks noChangeAspect="1" noChangeArrowheads="1"/>
            </p:cNvPicPr>
            <p:nvPr/>
          </p:nvPicPr>
          <p:blipFill>
            <a:blip r:embed="rId2" cstate="print">
              <a:clrChange>
                <a:clrFrom>
                  <a:srgbClr val="041567"/>
                </a:clrFrom>
                <a:clrTo>
                  <a:srgbClr val="041567">
                    <a:alpha val="0"/>
                  </a:srgbClr>
                </a:clrTo>
              </a:clrChange>
              <a:extLst/>
            </a:blip>
            <a:srcRect/>
            <a:stretch>
              <a:fillRect/>
            </a:stretch>
          </p:blipFill>
          <p:spPr bwMode="auto">
            <a:xfrm>
              <a:off x="1065" y="334"/>
              <a:ext cx="3629" cy="36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p:spPr>
        </p:pic>
      </p:grpSp>
      <p:sp>
        <p:nvSpPr>
          <p:cNvPr id="56323" name="Text Box 1029"/>
          <p:cNvSpPr txBox="1">
            <a:spLocks noChangeArrowheads="1"/>
          </p:cNvSpPr>
          <p:nvPr/>
        </p:nvSpPr>
        <p:spPr bwMode="auto">
          <a:xfrm>
            <a:off x="188913" y="207963"/>
            <a:ext cx="8955087" cy="914400"/>
          </a:xfrm>
          <a:prstGeom prst="rect">
            <a:avLst/>
          </a:prstGeom>
          <a:solidFill>
            <a:srgbClr val="A50021"/>
          </a:solidFill>
          <a:ln w="9525">
            <a:noFill/>
            <a:miter lim="800000"/>
            <a:headEnd/>
            <a:tailEnd/>
          </a:ln>
        </p:spPr>
        <p:txBody>
          <a:bodyPr>
            <a:spAutoFit/>
          </a:bodyPr>
          <a:lstStyle/>
          <a:p>
            <a:pPr algn="ctr"/>
            <a:r>
              <a:rPr lang="en-GB" sz="5400" b="1" i="1">
                <a:solidFill>
                  <a:srgbClr val="00FFFF"/>
                </a:solidFill>
              </a:rPr>
              <a:t>Etest for ESBLs</a:t>
            </a:r>
          </a:p>
        </p:txBody>
      </p:sp>
      <p:sp>
        <p:nvSpPr>
          <p:cNvPr id="56324" name="Text Box 1030"/>
          <p:cNvSpPr txBox="1">
            <a:spLocks noChangeArrowheads="1"/>
          </p:cNvSpPr>
          <p:nvPr/>
        </p:nvSpPr>
        <p:spPr bwMode="auto">
          <a:xfrm>
            <a:off x="282575" y="1539875"/>
            <a:ext cx="2236788" cy="579438"/>
          </a:xfrm>
          <a:prstGeom prst="rect">
            <a:avLst/>
          </a:prstGeom>
          <a:noFill/>
          <a:ln w="9525">
            <a:noFill/>
            <a:miter lim="800000"/>
            <a:headEnd/>
            <a:tailEnd/>
          </a:ln>
        </p:spPr>
        <p:txBody>
          <a:bodyPr wrap="none">
            <a:spAutoFit/>
          </a:bodyPr>
          <a:lstStyle/>
          <a:p>
            <a:r>
              <a:rPr lang="en-GB" sz="3200"/>
              <a:t>Cefotaxime</a:t>
            </a:r>
          </a:p>
        </p:txBody>
      </p:sp>
      <p:sp>
        <p:nvSpPr>
          <p:cNvPr id="56325" name="Rectangle 1031"/>
          <p:cNvSpPr>
            <a:spLocks noChangeArrowheads="1"/>
          </p:cNvSpPr>
          <p:nvPr/>
        </p:nvSpPr>
        <p:spPr bwMode="auto">
          <a:xfrm>
            <a:off x="320675" y="4695825"/>
            <a:ext cx="2236788" cy="1554163"/>
          </a:xfrm>
          <a:prstGeom prst="rect">
            <a:avLst/>
          </a:prstGeom>
          <a:noFill/>
          <a:ln w="9525">
            <a:noFill/>
            <a:miter lim="800000"/>
            <a:headEnd/>
            <a:tailEnd/>
          </a:ln>
        </p:spPr>
        <p:txBody>
          <a:bodyPr wrap="none">
            <a:spAutoFit/>
          </a:bodyPr>
          <a:lstStyle/>
          <a:p>
            <a:pPr algn="ctr"/>
            <a:r>
              <a:rPr lang="en-GB" sz="3200">
                <a:latin typeface="Arial Narrow" pitchFamily="34" charset="0"/>
              </a:rPr>
              <a:t>Cefotaxime</a:t>
            </a:r>
          </a:p>
          <a:p>
            <a:pPr algn="ctr"/>
            <a:r>
              <a:rPr lang="en-GB" sz="3200">
                <a:latin typeface="Arial Narrow" pitchFamily="34" charset="0"/>
              </a:rPr>
              <a:t>+</a:t>
            </a:r>
          </a:p>
          <a:p>
            <a:pPr algn="ctr"/>
            <a:r>
              <a:rPr lang="en-GB" sz="3200">
                <a:latin typeface="Arial Narrow" pitchFamily="34" charset="0"/>
              </a:rPr>
              <a:t>clavulanate</a:t>
            </a:r>
          </a:p>
        </p:txBody>
      </p:sp>
      <p:sp>
        <p:nvSpPr>
          <p:cNvPr id="2" name="Footer Placeholder 1"/>
          <p:cNvSpPr>
            <a:spLocks noGrp="1"/>
          </p:cNvSpPr>
          <p:nvPr>
            <p:ph type="ftr" sz="quarter" idx="11"/>
          </p:nvPr>
        </p:nvSpPr>
        <p:spPr/>
        <p:txBody>
          <a:bodyPr/>
          <a:lstStyle/>
          <a:p>
            <a:pPr>
              <a:defRPr/>
            </a:pPr>
            <a:r>
              <a:rPr lang="en-US"/>
              <a:t>Dr.T.V.Rao MD</a:t>
            </a:r>
          </a:p>
        </p:txBody>
      </p:sp>
      <p:sp>
        <p:nvSpPr>
          <p:cNvPr id="56327" name="Slide Number Placeholder 2"/>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DC0A0B5-08D1-421C-9848-0B8CAD2750FB}" type="slidenum">
              <a:rPr lang="en-US" smtClean="0"/>
              <a:pPr fontAlgn="base">
                <a:spcBef>
                  <a:spcPct val="0"/>
                </a:spcBef>
                <a:spcAft>
                  <a:spcPct val="0"/>
                </a:spcAft>
                <a:defRPr/>
              </a:pPr>
              <a:t>94</a:t>
            </a:fld>
            <a:endParaRPr lang="en-US"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3429000" y="1349375"/>
            <a:ext cx="5181600" cy="5105400"/>
            <a:chOff x="1065" y="331"/>
            <a:chExt cx="3629" cy="3658"/>
          </a:xfrm>
        </p:grpSpPr>
        <p:sp>
          <p:nvSpPr>
            <p:cNvPr id="57352" name="Oval 3"/>
            <p:cNvSpPr>
              <a:spLocks noChangeArrowheads="1"/>
            </p:cNvSpPr>
            <p:nvPr/>
          </p:nvSpPr>
          <p:spPr bwMode="auto">
            <a:xfrm>
              <a:off x="1237" y="504"/>
              <a:ext cx="3455" cy="3455"/>
            </a:xfrm>
            <a:prstGeom prst="ellipse">
              <a:avLst/>
            </a:prstGeom>
            <a:solidFill>
              <a:schemeClr val="bg2"/>
            </a:solidFill>
            <a:ln w="9525">
              <a:noFill/>
              <a:round/>
              <a:headEnd/>
              <a:tailEnd/>
            </a:ln>
          </p:spPr>
          <p:txBody>
            <a:bodyPr wrap="none" anchor="ctr"/>
            <a:lstStyle/>
            <a:p>
              <a:endParaRPr lang="en-IN">
                <a:latin typeface="Arial Narrow" pitchFamily="34" charset="0"/>
              </a:endParaRPr>
            </a:p>
          </p:txBody>
        </p:sp>
        <p:pic>
          <p:nvPicPr>
            <p:cNvPr id="14343" name="Picture 4" descr="6                                                              000290B9Jon G4                         B191BFFC:"/>
            <p:cNvPicPr>
              <a:picLocks noChangeAspect="1" noChangeArrowheads="1"/>
            </p:cNvPicPr>
            <p:nvPr/>
          </p:nvPicPr>
          <p:blipFill>
            <a:blip r:embed="rId2" cstate="print">
              <a:clrChange>
                <a:clrFrom>
                  <a:srgbClr val="041567"/>
                </a:clrFrom>
                <a:clrTo>
                  <a:srgbClr val="041567">
                    <a:alpha val="0"/>
                  </a:srgbClr>
                </a:clrTo>
              </a:clrChange>
              <a:extLst/>
            </a:blip>
            <a:srcRect/>
            <a:stretch>
              <a:fillRect/>
            </a:stretch>
          </p:blipFill>
          <p:spPr bwMode="auto">
            <a:xfrm>
              <a:off x="1065" y="331"/>
              <a:ext cx="3629" cy="36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p:spPr>
        </p:pic>
      </p:grpSp>
      <p:sp>
        <p:nvSpPr>
          <p:cNvPr id="57347" name="Text Box 5"/>
          <p:cNvSpPr txBox="1">
            <a:spLocks noChangeArrowheads="1"/>
          </p:cNvSpPr>
          <p:nvPr/>
        </p:nvSpPr>
        <p:spPr bwMode="auto">
          <a:xfrm>
            <a:off x="0" y="179388"/>
            <a:ext cx="9144000" cy="914400"/>
          </a:xfrm>
          <a:prstGeom prst="rect">
            <a:avLst/>
          </a:prstGeom>
          <a:solidFill>
            <a:srgbClr val="A50021"/>
          </a:solidFill>
          <a:ln w="9525">
            <a:noFill/>
            <a:miter lim="800000"/>
            <a:headEnd/>
            <a:tailEnd/>
          </a:ln>
        </p:spPr>
        <p:txBody>
          <a:bodyPr>
            <a:spAutoFit/>
          </a:bodyPr>
          <a:lstStyle/>
          <a:p>
            <a:pPr algn="ctr"/>
            <a:r>
              <a:rPr lang="en-GB" sz="5400" b="1" i="1"/>
              <a:t>Etest for ESBLs</a:t>
            </a:r>
          </a:p>
        </p:txBody>
      </p:sp>
      <p:sp>
        <p:nvSpPr>
          <p:cNvPr id="57348" name="Text Box 6"/>
          <p:cNvSpPr txBox="1">
            <a:spLocks noChangeArrowheads="1"/>
          </p:cNvSpPr>
          <p:nvPr/>
        </p:nvSpPr>
        <p:spPr bwMode="auto">
          <a:xfrm>
            <a:off x="282575" y="1539875"/>
            <a:ext cx="2236788" cy="579438"/>
          </a:xfrm>
          <a:prstGeom prst="rect">
            <a:avLst/>
          </a:prstGeom>
          <a:noFill/>
          <a:ln w="9525">
            <a:noFill/>
            <a:miter lim="800000"/>
            <a:headEnd/>
            <a:tailEnd/>
          </a:ln>
        </p:spPr>
        <p:txBody>
          <a:bodyPr wrap="none">
            <a:spAutoFit/>
          </a:bodyPr>
          <a:lstStyle/>
          <a:p>
            <a:r>
              <a:rPr lang="en-GB" sz="3200"/>
              <a:t>Cefotaxime</a:t>
            </a:r>
          </a:p>
        </p:txBody>
      </p:sp>
      <p:sp>
        <p:nvSpPr>
          <p:cNvPr id="57349" name="Rectangle 7"/>
          <p:cNvSpPr>
            <a:spLocks noChangeArrowheads="1"/>
          </p:cNvSpPr>
          <p:nvPr/>
        </p:nvSpPr>
        <p:spPr bwMode="auto">
          <a:xfrm>
            <a:off x="320675" y="4695825"/>
            <a:ext cx="2236788" cy="1554163"/>
          </a:xfrm>
          <a:prstGeom prst="rect">
            <a:avLst/>
          </a:prstGeom>
          <a:noFill/>
          <a:ln w="9525">
            <a:noFill/>
            <a:miter lim="800000"/>
            <a:headEnd/>
            <a:tailEnd/>
          </a:ln>
        </p:spPr>
        <p:txBody>
          <a:bodyPr wrap="none">
            <a:spAutoFit/>
          </a:bodyPr>
          <a:lstStyle/>
          <a:p>
            <a:pPr algn="ctr"/>
            <a:r>
              <a:rPr lang="en-GB" sz="3200">
                <a:latin typeface="Arial Narrow" pitchFamily="34" charset="0"/>
              </a:rPr>
              <a:t>Cefotaxime</a:t>
            </a:r>
          </a:p>
          <a:p>
            <a:pPr algn="ctr"/>
            <a:r>
              <a:rPr lang="en-GB" sz="3200">
                <a:latin typeface="Arial Narrow" pitchFamily="34" charset="0"/>
              </a:rPr>
              <a:t>+</a:t>
            </a:r>
          </a:p>
          <a:p>
            <a:pPr algn="ctr"/>
            <a:r>
              <a:rPr lang="en-GB" sz="3200">
                <a:latin typeface="Arial Narrow" pitchFamily="34" charset="0"/>
              </a:rPr>
              <a:t>clavulanate</a:t>
            </a:r>
          </a:p>
        </p:txBody>
      </p:sp>
      <p:sp>
        <p:nvSpPr>
          <p:cNvPr id="2" name="Footer Placeholder 1"/>
          <p:cNvSpPr>
            <a:spLocks noGrp="1"/>
          </p:cNvSpPr>
          <p:nvPr>
            <p:ph type="ftr" sz="quarter" idx="11"/>
          </p:nvPr>
        </p:nvSpPr>
        <p:spPr/>
        <p:txBody>
          <a:bodyPr/>
          <a:lstStyle/>
          <a:p>
            <a:pPr>
              <a:defRPr/>
            </a:pPr>
            <a:r>
              <a:rPr lang="en-US"/>
              <a:t>Dr.T.V.Rao MD</a:t>
            </a:r>
          </a:p>
        </p:txBody>
      </p:sp>
      <p:sp>
        <p:nvSpPr>
          <p:cNvPr id="57351" name="Slide Number Placeholder 2"/>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B2D732-751B-44F4-BA11-C00AEB0F1169}" type="slidenum">
              <a:rPr lang="en-US" smtClean="0"/>
              <a:pPr fontAlgn="base">
                <a:spcBef>
                  <a:spcPct val="0"/>
                </a:spcBef>
                <a:spcAft>
                  <a:spcPct val="0"/>
                </a:spcAft>
                <a:defRPr/>
              </a:pPr>
              <a:t>95</a:t>
            </a:fld>
            <a:endParaRPr lang="en-US"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GB" dirty="0" smtClean="0"/>
              <a:t>THANK YOU</a:t>
            </a:r>
            <a:endParaRPr lang="en-GB" dirty="0"/>
          </a:p>
        </p:txBody>
      </p:sp>
    </p:spTree>
    <p:extLst>
      <p:ext uri="{BB962C8B-B14F-4D97-AF65-F5344CB8AC3E}">
        <p14:creationId xmlns:p14="http://schemas.microsoft.com/office/powerpoint/2010/main" val="440887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1096</TotalTime>
  <Words>4223</Words>
  <Application>Microsoft Office PowerPoint</Application>
  <PresentationFormat>On-screen Show (4:3)</PresentationFormat>
  <Paragraphs>584</Paragraphs>
  <Slides>96</Slides>
  <Notes>9</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Office Theme</vt:lpstr>
      <vt:lpstr>Antimicrobial susceptibility testing</vt:lpstr>
      <vt:lpstr>PowerPoint Presentation</vt:lpstr>
      <vt:lpstr>PowerPoint Presentation</vt:lpstr>
      <vt:lpstr>PowerPoint Presentation</vt:lpstr>
      <vt:lpstr>Kirby-Bauer method</vt:lpstr>
      <vt:lpstr>PowerPoint Presentation</vt:lpstr>
      <vt:lpstr>General principles of antimicrobial susceptibility testing</vt:lpstr>
      <vt:lpstr>Dilution method</vt:lpstr>
      <vt:lpstr>Application of the MIC</vt:lpstr>
      <vt:lpstr>The diffusion test</vt:lpstr>
      <vt:lpstr>PowerPoint Presentation</vt:lpstr>
      <vt:lpstr>Relationship between dilution and disc diffusion</vt:lpstr>
      <vt:lpstr>Graphic representation of the relationship between log2MIC and the inhibition zone diameter obtained by the diffusion test using discs containing a single concentration of antibiotic</vt:lpstr>
      <vt:lpstr>Interpretation of zone sizes as susceptible, intermediate, and resistant by their relationship to the MIC</vt:lpstr>
      <vt:lpstr>Interpretation of susceptibility test results</vt:lpstr>
      <vt:lpstr>Two category system</vt:lpstr>
      <vt:lpstr>Three category system</vt:lpstr>
      <vt:lpstr>Meaning of the intermediate susceptible</vt:lpstr>
      <vt:lpstr>Other factors to consider to select a drug by a physician</vt:lpstr>
      <vt:lpstr>Indications for routine susceptibility tests </vt:lpstr>
      <vt:lpstr>Susceptibility tests as a guide for treatment </vt:lpstr>
      <vt:lpstr> Susceptibility tests as an epidemiological tool</vt:lpstr>
      <vt:lpstr>Choice of drugs for routine susceptibility tests in the clinical laboratory </vt:lpstr>
      <vt:lpstr>PowerPoint Presentation</vt:lpstr>
      <vt:lpstr>PowerPoint Presentation</vt:lpstr>
      <vt:lpstr>Oxacillin</vt:lpstr>
      <vt:lpstr>Tetracycline</vt:lpstr>
      <vt:lpstr>Chloramphenicol</vt:lpstr>
      <vt:lpstr>Co-trimoxazole</vt:lpstr>
      <vt:lpstr>co-trimoxazole</vt:lpstr>
      <vt:lpstr>Ampicillin</vt:lpstr>
      <vt:lpstr>C </vt:lpstr>
      <vt:lpstr>PowerPoint Presentation</vt:lpstr>
      <vt:lpstr>Macrolides</vt:lpstr>
      <vt:lpstr>Aminoglycosides. </vt:lpstr>
      <vt:lpstr>Nitrofurantoin</vt:lpstr>
      <vt:lpstr>Some common antimicrobial agents, their modes of action, and the corresponding mechanisms of bacterial resistance. </vt:lpstr>
      <vt:lpstr>The modified Kirby-Bauer method</vt:lpstr>
      <vt:lpstr> Antibiotic discs </vt:lpstr>
      <vt:lpstr>PowerPoint Presentation</vt:lpstr>
      <vt:lpstr>  Turbidity standard </vt:lpstr>
      <vt:lpstr>Swabs </vt:lpstr>
      <vt:lpstr>Procedure </vt:lpstr>
      <vt:lpstr>Dilution </vt:lpstr>
      <vt:lpstr>PowerPoint Presentation</vt:lpstr>
      <vt:lpstr>Inoculating the plate</vt:lpstr>
      <vt:lpstr>PowerPoint Presentation</vt:lpstr>
      <vt:lpstr>Placing the antobioticc</vt:lpstr>
      <vt:lpstr>PowerPoint Presentation</vt:lpstr>
      <vt:lpstr>Disc spacing</vt:lpstr>
      <vt:lpstr>PowerPoint Presentation</vt:lpstr>
      <vt:lpstr>PowerPoint Presentation</vt:lpstr>
      <vt:lpstr>Measuring with a ruler</vt:lpstr>
      <vt:lpstr>PowerPoint Presentation</vt:lpstr>
      <vt:lpstr>Enterobacteriaceae:  Revised Breakpoints for Cephalosporins  </vt:lpstr>
      <vt:lpstr>A template may be used to assess the final result of the susceptibility tests. </vt:lpstr>
      <vt:lpstr>PowerPoint Presentation</vt:lpstr>
      <vt:lpstr>Interpretative zones</vt:lpstr>
      <vt:lpstr>Interpretative zones</vt:lpstr>
      <vt:lpstr>Caution</vt:lpstr>
      <vt:lpstr>Caution</vt:lpstr>
      <vt:lpstr>Caution</vt:lpstr>
      <vt:lpstr>Caution</vt:lpstr>
      <vt:lpstr>caution</vt:lpstr>
      <vt:lpstr>Cautions</vt:lpstr>
      <vt:lpstr>Caution</vt:lpstr>
      <vt:lpstr>Caution</vt:lpstr>
      <vt:lpstr>Final caution-</vt:lpstr>
      <vt:lpstr>Overcoming the problems</vt:lpstr>
      <vt:lpstr>Quality control </vt:lpstr>
      <vt:lpstr>Control</vt:lpstr>
      <vt:lpstr>Standard procedure for quality control </vt:lpstr>
      <vt:lpstr>PowerPoint Presentation</vt:lpstr>
      <vt:lpstr>Control strains</vt:lpstr>
      <vt:lpstr>Recording quality results</vt:lpstr>
      <vt:lpstr>What are ESBL producing bacteria.</vt:lpstr>
      <vt:lpstr>Further complicating matters:</vt:lpstr>
      <vt:lpstr>ESBLs include:</vt:lpstr>
      <vt:lpstr>They should be distinguished from other important modes of resistance to 2nd and 3rd generation cephalosporins, eg:</vt:lpstr>
      <vt:lpstr>SCREENING</vt:lpstr>
      <vt:lpstr>What is Minimum Inhibitory concentration</vt:lpstr>
      <vt:lpstr>The Antibiotics are diluted to various dilution to test the minimum inhibitory concentration</vt:lpstr>
      <vt:lpstr>PowerPoint Presentation</vt:lpstr>
      <vt:lpstr>What is E Test</vt:lpstr>
      <vt:lpstr>Detection Strategy: step 1</vt:lpstr>
      <vt:lpstr>ESBL Confirmatory Tests</vt:lpstr>
      <vt:lpstr>PowerPoint Presentation</vt:lpstr>
      <vt:lpstr>PowerPoint Presentation</vt:lpstr>
      <vt:lpstr>PowerPoint Presentation</vt:lpstr>
      <vt:lpstr>PowerPoint Presentation</vt:lpstr>
      <vt:lpstr>ESBL Confirmatory Test Negative for ESBL  </vt:lpstr>
      <vt:lpstr>What is E Test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Antimicrobial susceptibility testing</dc:title>
  <dc:creator>Patrick</dc:creator>
  <cp:lastModifiedBy>RLG</cp:lastModifiedBy>
  <cp:revision>48</cp:revision>
  <dcterms:created xsi:type="dcterms:W3CDTF">2012-02-08T10:36:18Z</dcterms:created>
  <dcterms:modified xsi:type="dcterms:W3CDTF">2015-12-16T09:42:40Z</dcterms:modified>
</cp:coreProperties>
</file>